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9" r:id="rId2"/>
    <p:sldId id="261" r:id="rId3"/>
    <p:sldId id="260" r:id="rId4"/>
    <p:sldId id="256" r:id="rId5"/>
    <p:sldId id="257" r:id="rId6"/>
    <p:sldId id="264" r:id="rId7"/>
    <p:sldId id="258" r:id="rId8"/>
    <p:sldId id="263" r:id="rId9"/>
    <p:sldId id="262" r:id="rId10"/>
  </p:sldIdLst>
  <p:sldSz cx="45720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705"/>
    <a:srgbClr val="171521"/>
    <a:srgbClr val="9966FF"/>
    <a:srgbClr val="CC99FF"/>
    <a:srgbClr val="AA16D8"/>
    <a:srgbClr val="E50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180CF-03F0-4AB9-93BA-ED0E258ABA51}" v="7" dt="2023-08-10T02:28:47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84841" autoAdjust="0"/>
  </p:normalViewPr>
  <p:slideViewPr>
    <p:cSldViewPr>
      <p:cViewPr varScale="1">
        <p:scale>
          <a:sx n="137" d="100"/>
          <a:sy n="137" d="100"/>
        </p:scale>
        <p:origin x="29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khbat Dorjsuren" userId="17b2af0c-2a5a-4dd9-ba99-089f5a625a54" providerId="ADAL" clId="{783180CF-03F0-4AB9-93BA-ED0E258ABA51}"/>
    <pc:docChg chg="undo custSel modSld sldOrd">
      <pc:chgData name="Enkhbat Dorjsuren" userId="17b2af0c-2a5a-4dd9-ba99-089f5a625a54" providerId="ADAL" clId="{783180CF-03F0-4AB9-93BA-ED0E258ABA51}" dt="2023-08-11T02:00:41.638" v="199" actId="478"/>
      <pc:docMkLst>
        <pc:docMk/>
      </pc:docMkLst>
      <pc:sldChg chg="delSp mod">
        <pc:chgData name="Enkhbat Dorjsuren" userId="17b2af0c-2a5a-4dd9-ba99-089f5a625a54" providerId="ADAL" clId="{783180CF-03F0-4AB9-93BA-ED0E258ABA51}" dt="2023-08-11T02:00:24.730" v="195" actId="478"/>
        <pc:sldMkLst>
          <pc:docMk/>
          <pc:sldMk cId="338930067" sldId="256"/>
        </pc:sldMkLst>
        <pc:spChg chg="del">
          <ac:chgData name="Enkhbat Dorjsuren" userId="17b2af0c-2a5a-4dd9-ba99-089f5a625a54" providerId="ADAL" clId="{783180CF-03F0-4AB9-93BA-ED0E258ABA51}" dt="2023-08-11T02:00:24.730" v="195" actId="478"/>
          <ac:spMkLst>
            <pc:docMk/>
            <pc:sldMk cId="338930067" sldId="256"/>
            <ac:spMk id="16" creationId="{BF6F085E-AD00-0EA2-18CF-9A9FABD8277C}"/>
          </ac:spMkLst>
        </pc:spChg>
      </pc:sldChg>
      <pc:sldChg chg="delSp mod">
        <pc:chgData name="Enkhbat Dorjsuren" userId="17b2af0c-2a5a-4dd9-ba99-089f5a625a54" providerId="ADAL" clId="{783180CF-03F0-4AB9-93BA-ED0E258ABA51}" dt="2023-08-11T02:00:15.421" v="194" actId="478"/>
        <pc:sldMkLst>
          <pc:docMk/>
          <pc:sldMk cId="3323856915" sldId="257"/>
        </pc:sldMkLst>
        <pc:spChg chg="del">
          <ac:chgData name="Enkhbat Dorjsuren" userId="17b2af0c-2a5a-4dd9-ba99-089f5a625a54" providerId="ADAL" clId="{783180CF-03F0-4AB9-93BA-ED0E258ABA51}" dt="2023-08-11T02:00:15.421" v="194" actId="478"/>
          <ac:spMkLst>
            <pc:docMk/>
            <pc:sldMk cId="3323856915" sldId="257"/>
            <ac:spMk id="16" creationId="{BF6F085E-AD00-0EA2-18CF-9A9FABD8277C}"/>
          </ac:spMkLst>
        </pc:spChg>
      </pc:sldChg>
      <pc:sldChg chg="delSp mod modNotesTx">
        <pc:chgData name="Enkhbat Dorjsuren" userId="17b2af0c-2a5a-4dd9-ba99-089f5a625a54" providerId="ADAL" clId="{783180CF-03F0-4AB9-93BA-ED0E258ABA51}" dt="2023-08-11T02:00:34.989" v="197" actId="478"/>
        <pc:sldMkLst>
          <pc:docMk/>
          <pc:sldMk cId="1664219478" sldId="258"/>
        </pc:sldMkLst>
        <pc:spChg chg="del">
          <ac:chgData name="Enkhbat Dorjsuren" userId="17b2af0c-2a5a-4dd9-ba99-089f5a625a54" providerId="ADAL" clId="{783180CF-03F0-4AB9-93BA-ED0E258ABA51}" dt="2023-08-11T02:00:34.989" v="197" actId="478"/>
          <ac:spMkLst>
            <pc:docMk/>
            <pc:sldMk cId="1664219478" sldId="258"/>
            <ac:spMk id="16" creationId="{BF6F085E-AD00-0EA2-18CF-9A9FABD8277C}"/>
          </ac:spMkLst>
        </pc:spChg>
      </pc:sldChg>
      <pc:sldChg chg="addSp delSp modSp mod modNotesTx">
        <pc:chgData name="Enkhbat Dorjsuren" userId="17b2af0c-2a5a-4dd9-ba99-089f5a625a54" providerId="ADAL" clId="{783180CF-03F0-4AB9-93BA-ED0E258ABA51}" dt="2023-08-11T02:00:37.781" v="198" actId="478"/>
        <pc:sldMkLst>
          <pc:docMk/>
          <pc:sldMk cId="530076104" sldId="262"/>
        </pc:sldMkLst>
        <pc:spChg chg="add del mod">
          <ac:chgData name="Enkhbat Dorjsuren" userId="17b2af0c-2a5a-4dd9-ba99-089f5a625a54" providerId="ADAL" clId="{783180CF-03F0-4AB9-93BA-ED0E258ABA51}" dt="2023-08-10T02:28:23.402" v="27" actId="478"/>
          <ac:spMkLst>
            <pc:docMk/>
            <pc:sldMk cId="530076104" sldId="262"/>
            <ac:spMk id="4" creationId="{3DA01C37-FA1B-936D-6CB8-A87EAC24B0E5}"/>
          </ac:spMkLst>
        </pc:spChg>
        <pc:spChg chg="add mod">
          <ac:chgData name="Enkhbat Dorjsuren" userId="17b2af0c-2a5a-4dd9-ba99-089f5a625a54" providerId="ADAL" clId="{783180CF-03F0-4AB9-93BA-ED0E258ABA51}" dt="2023-08-10T02:28:44.295" v="47" actId="207"/>
          <ac:spMkLst>
            <pc:docMk/>
            <pc:sldMk cId="530076104" sldId="262"/>
            <ac:spMk id="5" creationId="{EE181954-C0EF-950E-33E8-2E55BBC2BAE7}"/>
          </ac:spMkLst>
        </pc:spChg>
        <pc:spChg chg="mod">
          <ac:chgData name="Enkhbat Dorjsuren" userId="17b2af0c-2a5a-4dd9-ba99-089f5a625a54" providerId="ADAL" clId="{783180CF-03F0-4AB9-93BA-ED0E258ABA51}" dt="2023-08-10T02:27:27.928" v="3" actId="208"/>
          <ac:spMkLst>
            <pc:docMk/>
            <pc:sldMk cId="530076104" sldId="262"/>
            <ac:spMk id="10" creationId="{AE5CFE98-C79F-9A7A-1CC8-E668BBFB38E4}"/>
          </ac:spMkLst>
        </pc:spChg>
        <pc:spChg chg="mod">
          <ac:chgData name="Enkhbat Dorjsuren" userId="17b2af0c-2a5a-4dd9-ba99-089f5a625a54" providerId="ADAL" clId="{783180CF-03F0-4AB9-93BA-ED0E258ABA51}" dt="2023-08-10T02:27:33.842" v="4" actId="207"/>
          <ac:spMkLst>
            <pc:docMk/>
            <pc:sldMk cId="530076104" sldId="262"/>
            <ac:spMk id="12" creationId="{552A3CE2-D7DC-BC60-DB14-6BDF29567BB5}"/>
          </ac:spMkLst>
        </pc:spChg>
        <pc:spChg chg="mod">
          <ac:chgData name="Enkhbat Dorjsuren" userId="17b2af0c-2a5a-4dd9-ba99-089f5a625a54" providerId="ADAL" clId="{783180CF-03F0-4AB9-93BA-ED0E258ABA51}" dt="2023-08-10T02:26:55.089" v="0" actId="207"/>
          <ac:spMkLst>
            <pc:docMk/>
            <pc:sldMk cId="530076104" sldId="262"/>
            <ac:spMk id="13" creationId="{512D4718-8F88-1A1B-AA70-B7647B0DF3D2}"/>
          </ac:spMkLst>
        </pc:spChg>
        <pc:spChg chg="del">
          <ac:chgData name="Enkhbat Dorjsuren" userId="17b2af0c-2a5a-4dd9-ba99-089f5a625a54" providerId="ADAL" clId="{783180CF-03F0-4AB9-93BA-ED0E258ABA51}" dt="2023-08-11T02:00:37.781" v="198" actId="478"/>
          <ac:spMkLst>
            <pc:docMk/>
            <pc:sldMk cId="530076104" sldId="262"/>
            <ac:spMk id="16" creationId="{BF6F085E-AD00-0EA2-18CF-9A9FABD8277C}"/>
          </ac:spMkLst>
        </pc:spChg>
        <pc:spChg chg="mod">
          <ac:chgData name="Enkhbat Dorjsuren" userId="17b2af0c-2a5a-4dd9-ba99-089f5a625a54" providerId="ADAL" clId="{783180CF-03F0-4AB9-93BA-ED0E258ABA51}" dt="2023-08-10T02:27:39.431" v="6" actId="207"/>
          <ac:spMkLst>
            <pc:docMk/>
            <pc:sldMk cId="530076104" sldId="262"/>
            <ac:spMk id="18" creationId="{0E87B592-9B55-36CC-1A37-642A09FB46D9}"/>
          </ac:spMkLst>
        </pc:spChg>
        <pc:picChg chg="mod">
          <ac:chgData name="Enkhbat Dorjsuren" userId="17b2af0c-2a5a-4dd9-ba99-089f5a625a54" providerId="ADAL" clId="{783180CF-03F0-4AB9-93BA-ED0E258ABA51}" dt="2023-08-10T02:27:19.360" v="2"/>
          <ac:picMkLst>
            <pc:docMk/>
            <pc:sldMk cId="530076104" sldId="262"/>
            <ac:picMk id="3" creationId="{E447E7B7-D513-9875-FFB5-DF393E8449C0}"/>
          </ac:picMkLst>
        </pc:picChg>
        <pc:picChg chg="del mod">
          <ac:chgData name="Enkhbat Dorjsuren" userId="17b2af0c-2a5a-4dd9-ba99-089f5a625a54" providerId="ADAL" clId="{783180CF-03F0-4AB9-93BA-ED0E258ABA51}" dt="2023-08-10T02:29:21.773" v="77" actId="478"/>
          <ac:picMkLst>
            <pc:docMk/>
            <pc:sldMk cId="530076104" sldId="262"/>
            <ac:picMk id="6" creationId="{0C9EB183-EE16-A67E-0542-10BEE47E52ED}"/>
          </ac:picMkLst>
        </pc:picChg>
        <pc:picChg chg="del mod">
          <ac:chgData name="Enkhbat Dorjsuren" userId="17b2af0c-2a5a-4dd9-ba99-089f5a625a54" providerId="ADAL" clId="{783180CF-03F0-4AB9-93BA-ED0E258ABA51}" dt="2023-08-10T02:29:20.450" v="76" actId="478"/>
          <ac:picMkLst>
            <pc:docMk/>
            <pc:sldMk cId="530076104" sldId="262"/>
            <ac:picMk id="27" creationId="{EF1C7E1D-D1BC-B9FC-D2DF-673638F1742B}"/>
          </ac:picMkLst>
        </pc:picChg>
      </pc:sldChg>
      <pc:sldChg chg="addSp delSp modSp mod ord modNotesTx">
        <pc:chgData name="Enkhbat Dorjsuren" userId="17b2af0c-2a5a-4dd9-ba99-089f5a625a54" providerId="ADAL" clId="{783180CF-03F0-4AB9-93BA-ED0E258ABA51}" dt="2023-08-11T02:00:41.638" v="199" actId="478"/>
        <pc:sldMkLst>
          <pc:docMk/>
          <pc:sldMk cId="2011696470" sldId="263"/>
        </pc:sldMkLst>
        <pc:spChg chg="add mod">
          <ac:chgData name="Enkhbat Dorjsuren" userId="17b2af0c-2a5a-4dd9-ba99-089f5a625a54" providerId="ADAL" clId="{783180CF-03F0-4AB9-93BA-ED0E258ABA51}" dt="2023-08-10T02:29:02.294" v="73" actId="14100"/>
          <ac:spMkLst>
            <pc:docMk/>
            <pc:sldMk cId="2011696470" sldId="263"/>
            <ac:spMk id="4" creationId="{477CE72A-DACF-977F-F017-1126356785F2}"/>
          </ac:spMkLst>
        </pc:spChg>
        <pc:spChg chg="del">
          <ac:chgData name="Enkhbat Dorjsuren" userId="17b2af0c-2a5a-4dd9-ba99-089f5a625a54" providerId="ADAL" clId="{783180CF-03F0-4AB9-93BA-ED0E258ABA51}" dt="2023-08-11T02:00:41.638" v="199" actId="478"/>
          <ac:spMkLst>
            <pc:docMk/>
            <pc:sldMk cId="2011696470" sldId="263"/>
            <ac:spMk id="16" creationId="{BF6F085E-AD00-0EA2-18CF-9A9FABD8277C}"/>
          </ac:spMkLst>
        </pc:spChg>
        <pc:picChg chg="add del">
          <ac:chgData name="Enkhbat Dorjsuren" userId="17b2af0c-2a5a-4dd9-ba99-089f5a625a54" providerId="ADAL" clId="{783180CF-03F0-4AB9-93BA-ED0E258ABA51}" dt="2023-08-10T02:29:26.452" v="80" actId="478"/>
          <ac:picMkLst>
            <pc:docMk/>
            <pc:sldMk cId="2011696470" sldId="263"/>
            <ac:picMk id="3" creationId="{E447E7B7-D513-9875-FFB5-DF393E8449C0}"/>
          </ac:picMkLst>
        </pc:picChg>
        <pc:picChg chg="del">
          <ac:chgData name="Enkhbat Dorjsuren" userId="17b2af0c-2a5a-4dd9-ba99-089f5a625a54" providerId="ADAL" clId="{783180CF-03F0-4AB9-93BA-ED0E258ABA51}" dt="2023-08-10T02:29:27.972" v="81" actId="478"/>
          <ac:picMkLst>
            <pc:docMk/>
            <pc:sldMk cId="2011696470" sldId="263"/>
            <ac:picMk id="6" creationId="{0C9EB183-EE16-A67E-0542-10BEE47E52ED}"/>
          </ac:picMkLst>
        </pc:picChg>
        <pc:picChg chg="del">
          <ac:chgData name="Enkhbat Dorjsuren" userId="17b2af0c-2a5a-4dd9-ba99-089f5a625a54" providerId="ADAL" clId="{783180CF-03F0-4AB9-93BA-ED0E258ABA51}" dt="2023-08-10T02:29:24.524" v="78" actId="478"/>
          <ac:picMkLst>
            <pc:docMk/>
            <pc:sldMk cId="2011696470" sldId="263"/>
            <ac:picMk id="27" creationId="{EF1C7E1D-D1BC-B9FC-D2DF-673638F1742B}"/>
          </ac:picMkLst>
        </pc:picChg>
      </pc:sldChg>
      <pc:sldChg chg="delSp modSp mod">
        <pc:chgData name="Enkhbat Dorjsuren" userId="17b2af0c-2a5a-4dd9-ba99-089f5a625a54" providerId="ADAL" clId="{783180CF-03F0-4AB9-93BA-ED0E258ABA51}" dt="2023-08-11T02:00:31.527" v="196" actId="478"/>
        <pc:sldMkLst>
          <pc:docMk/>
          <pc:sldMk cId="2902272406" sldId="264"/>
        </pc:sldMkLst>
        <pc:spChg chg="mod">
          <ac:chgData name="Enkhbat Dorjsuren" userId="17b2af0c-2a5a-4dd9-ba99-089f5a625a54" providerId="ADAL" clId="{783180CF-03F0-4AB9-93BA-ED0E258ABA51}" dt="2023-08-10T02:29:42.774" v="83" actId="208"/>
          <ac:spMkLst>
            <pc:docMk/>
            <pc:sldMk cId="2902272406" sldId="264"/>
            <ac:spMk id="10" creationId="{AE5CFE98-C79F-9A7A-1CC8-E668BBFB38E4}"/>
          </ac:spMkLst>
        </pc:spChg>
        <pc:spChg chg="mod">
          <ac:chgData name="Enkhbat Dorjsuren" userId="17b2af0c-2a5a-4dd9-ba99-089f5a625a54" providerId="ADAL" clId="{783180CF-03F0-4AB9-93BA-ED0E258ABA51}" dt="2023-08-10T02:29:47.207" v="84" actId="207"/>
          <ac:spMkLst>
            <pc:docMk/>
            <pc:sldMk cId="2902272406" sldId="264"/>
            <ac:spMk id="12" creationId="{552A3CE2-D7DC-BC60-DB14-6BDF29567BB5}"/>
          </ac:spMkLst>
        </pc:spChg>
        <pc:spChg chg="mod">
          <ac:chgData name="Enkhbat Dorjsuren" userId="17b2af0c-2a5a-4dd9-ba99-089f5a625a54" providerId="ADAL" clId="{783180CF-03F0-4AB9-93BA-ED0E258ABA51}" dt="2023-08-10T02:29:40.414" v="82" actId="207"/>
          <ac:spMkLst>
            <pc:docMk/>
            <pc:sldMk cId="2902272406" sldId="264"/>
            <ac:spMk id="13" creationId="{512D4718-8F88-1A1B-AA70-B7647B0DF3D2}"/>
          </ac:spMkLst>
        </pc:spChg>
        <pc:spChg chg="del">
          <ac:chgData name="Enkhbat Dorjsuren" userId="17b2af0c-2a5a-4dd9-ba99-089f5a625a54" providerId="ADAL" clId="{783180CF-03F0-4AB9-93BA-ED0E258ABA51}" dt="2023-08-11T02:00:31.527" v="196" actId="478"/>
          <ac:spMkLst>
            <pc:docMk/>
            <pc:sldMk cId="2902272406" sldId="264"/>
            <ac:spMk id="16" creationId="{BF6F085E-AD00-0EA2-18CF-9A9FABD8277C}"/>
          </ac:spMkLst>
        </pc:spChg>
        <pc:spChg chg="mod">
          <ac:chgData name="Enkhbat Dorjsuren" userId="17b2af0c-2a5a-4dd9-ba99-089f5a625a54" providerId="ADAL" clId="{783180CF-03F0-4AB9-93BA-ED0E258ABA51}" dt="2023-08-10T02:29:55.038" v="85" actId="208"/>
          <ac:spMkLst>
            <pc:docMk/>
            <pc:sldMk cId="2902272406" sldId="264"/>
            <ac:spMk id="18" creationId="{0E87B592-9B55-36CC-1A37-642A09FB46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181C4-D9F9-4461-8012-3997F84C46DC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50310-7B7C-4F7E-BB28-7841EADB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0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Авто замын бордюр | боржур | зарна, захиалга авна. </a:t>
            </a:r>
          </a:p>
          <a:p>
            <a:pPr algn="l"/>
            <a:endParaRPr lang="en-US" b="0" i="0" dirty="0">
              <a:solidFill>
                <a:srgbClr val="050505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Захиалгын утас: 99224861; 99617200</a:t>
            </a:r>
            <a:endParaRPr lang="en-US" dirty="0"/>
          </a:p>
          <a:p>
            <a:pPr algn="l"/>
            <a:r>
              <a:rPr lang="en-US" b="0" i="0" dirty="0">
                <a:solidFill>
                  <a:srgbClr val="050505"/>
                </a:solidFill>
                <a:effectLst/>
                <a:latin typeface="inherit"/>
              </a:rPr>
              <a:t>FB</a:t>
            </a:r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-н чатаар дэлгэрэнгүй мэдээлэл авах боломжтой. </a:t>
            </a:r>
          </a:p>
          <a:p>
            <a:pPr algn="l"/>
            <a:endParaRPr lang="mn-MN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Чанарын гэрчилгээтэй АВТО замын бордюр /боржур/ зарна. </a:t>
            </a: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Салбартаа 15 жил ажилласан туршлагатай хамт олон таны захиалсан хэлбэр хэмжээ, өнгө будагаар гарган хийж гүйцэтгэнэ.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50310-7B7C-4F7E-BB28-7841EADB75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5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Авто замын бордюр | боржур | зарна, захиалга авна. </a:t>
            </a:r>
          </a:p>
          <a:p>
            <a:pPr algn="l"/>
            <a:endParaRPr lang="en-US" b="0" i="0" dirty="0">
              <a:solidFill>
                <a:srgbClr val="050505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Захиалгын утас: 99224861; 99617200</a:t>
            </a:r>
            <a:endParaRPr lang="en-US" dirty="0"/>
          </a:p>
          <a:p>
            <a:pPr algn="l"/>
            <a:r>
              <a:rPr lang="en-US" b="0" i="0" dirty="0">
                <a:solidFill>
                  <a:srgbClr val="050505"/>
                </a:solidFill>
                <a:effectLst/>
                <a:latin typeface="inherit"/>
              </a:rPr>
              <a:t>FB</a:t>
            </a:r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-н чатаар дэлгэрэнгүй мэдээлэл авах боломжтой. </a:t>
            </a:r>
          </a:p>
          <a:p>
            <a:pPr algn="l"/>
            <a:endParaRPr lang="mn-MN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Чанарын гэрчилгээтэй АВТО замын бордюр /боржур/ зарна. </a:t>
            </a: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Салбартаа 15 жил ажилласан туршлагатай хамт олон таны захиалсан хэлбэр хэмжээ, өнгө будагаар гарган хийж гүйцэтгэнэ.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50310-7B7C-4F7E-BB28-7841EADB7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3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Авто замын бордюр | боржур | зарна, захиалга авна. </a:t>
            </a:r>
          </a:p>
          <a:p>
            <a:pPr algn="l"/>
            <a:endParaRPr lang="en-US" b="0" i="0" dirty="0">
              <a:solidFill>
                <a:srgbClr val="050505"/>
              </a:solidFill>
              <a:effectLst/>
              <a:latin typeface="inheri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Захиалгын утас: 99224861; 99617200</a:t>
            </a:r>
            <a:endParaRPr lang="en-US" dirty="0"/>
          </a:p>
          <a:p>
            <a:pPr algn="l"/>
            <a:r>
              <a:rPr lang="en-US" b="0" i="0" dirty="0">
                <a:solidFill>
                  <a:srgbClr val="050505"/>
                </a:solidFill>
                <a:effectLst/>
                <a:latin typeface="inherit"/>
              </a:rPr>
              <a:t>FB</a:t>
            </a:r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-н чатаар дэлгэрэнгүй мэдээлэл авах боломжтой. </a:t>
            </a:r>
          </a:p>
          <a:p>
            <a:pPr algn="l"/>
            <a:endParaRPr lang="mn-MN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Чанарын гэрчилгээтэй АВТО замын бордюр /боржур/ зарна. </a:t>
            </a: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Салбартаа 15 жил ажилласан туршлагатай хамт олон таны захиалсан хэлбэр хэмжээ, өнгө будагаар гарган хийж гүйцэтгэнэ.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50310-7B7C-4F7E-BB28-7841EADB75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7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Авто замын бордюр | боржур | зарна, захиалга авна. </a:t>
            </a:r>
            <a:endParaRPr lang="en-US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endParaRPr lang="mn-MN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Чанарын гэрчилгээтэй АВТО замын бордюр /боржур/ зарна. </a:t>
            </a: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Салбартаа 15 жил ажилласан туршлагатай хамт олон таны захиалсан хэлбэр хэмжээ, өнгө будагаар гарган хийж гүйцэтгэнэ.</a:t>
            </a:r>
          </a:p>
          <a:p>
            <a:endParaRPr lang="en-US" dirty="0"/>
          </a:p>
          <a:p>
            <a:r>
              <a:rPr lang="mn-MN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Захиалгын утас: 99224861; 99617200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50310-7B7C-4F7E-BB28-7841EADB75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Явган замын бордюр | боржур | зарна, захиалга авна. </a:t>
            </a:r>
            <a:endParaRPr lang="en-US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endParaRPr lang="mn-MN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Чанарын гэрчилгээтэй ЯВГАН замын бордюр /боржур/ зарна. </a:t>
            </a: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Салбартаа 15 жил ажилласан туршлагатай хамт олон таны захиалсан хэлбэр хэмжээ, өнгө будагаар гарган хийж гүйцэтгэнэ.</a:t>
            </a:r>
          </a:p>
          <a:p>
            <a:endParaRPr lang="en-US" dirty="0"/>
          </a:p>
          <a:p>
            <a:r>
              <a:rPr lang="mn-MN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Захиалгын утас: 99224861; 99617200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50310-7B7C-4F7E-BB28-7841EADB75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36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Явган замын бордюр | боржур | зарна, захиалга авна. </a:t>
            </a:r>
            <a:endParaRPr lang="en-US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endParaRPr lang="mn-MN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Чанарын гэрчилгээтэй ЯВГАН замын бордюр /боржур/ зарна. </a:t>
            </a: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Салбартаа 15 жил ажилласан туршлагатай хамт олон таны захиалсан хэлбэр хэмжээ, өнгө будагаар гарган хийж гүйцэтгэнэ.</a:t>
            </a:r>
          </a:p>
          <a:p>
            <a:endParaRPr lang="en-US" dirty="0"/>
          </a:p>
          <a:p>
            <a:r>
              <a:rPr lang="mn-MN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Захиалгын утас: 99224861; 99617200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50310-7B7C-4F7E-BB28-7841EADB75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8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ЭКО Хавтан | даацын | зарна, захиалга авна. </a:t>
            </a:r>
            <a:endParaRPr lang="en-US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endParaRPr lang="mn-MN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Чанарын гэрчилгээтэй ЭКО Хавтан | даацын | зарна.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Гадна тохижилтын ажил хийж гүйцэтгэнэ. </a:t>
            </a:r>
          </a:p>
          <a:p>
            <a:pPr algn="l"/>
            <a:endParaRPr lang="mn-MN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Салбартаа 15 жил ажилласан туршлагатай хамт олон таны захиалсан хэлбэр хэмжээ, өнгө будагаар гарган хийж гүйцэтгэнэ.</a:t>
            </a:r>
          </a:p>
          <a:p>
            <a:endParaRPr lang="en-US" dirty="0"/>
          </a:p>
          <a:p>
            <a:r>
              <a:rPr lang="mn-MN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Захиалгын утас: 99224861; 99617200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50310-7B7C-4F7E-BB28-7841EADB75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14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Явган замын хавтан | зарна, захиалга авна. </a:t>
            </a:r>
            <a:endParaRPr lang="en-US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endParaRPr lang="mn-MN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Чанарын гэрчилгээтэй.</a:t>
            </a: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Гадна тохижилтын ажил хийж гүйцэтгэнэ. </a:t>
            </a: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 </a:t>
            </a: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Салбартаа 15 жил ажилласан туршлагатай хамт олон таны захиалсан хэлбэр хэмжээ, өнгө будагаар гарган хийж гүйцэтгэнэ.</a:t>
            </a:r>
          </a:p>
          <a:p>
            <a:endParaRPr lang="en-US" dirty="0"/>
          </a:p>
          <a:p>
            <a:r>
              <a:rPr lang="mn-MN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Захиалгын утас: 99224861; 99617200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50310-7B7C-4F7E-BB28-7841EADB75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4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Явган замын хавтан | зарна, захиалга авна. </a:t>
            </a:r>
            <a:endParaRPr lang="en-US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endParaRPr lang="mn-MN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Чанарын гэрчилгээтэй.</a:t>
            </a: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Гадна тохижилтын ажил хийж гүйцэтгэнэ. </a:t>
            </a:r>
          </a:p>
          <a:p>
            <a:pPr algn="l"/>
            <a:endParaRPr lang="mn-MN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mn-MN" b="0" i="0" dirty="0">
                <a:solidFill>
                  <a:srgbClr val="050505"/>
                </a:solidFill>
                <a:effectLst/>
                <a:latin typeface="inherit"/>
              </a:rPr>
              <a:t>Салбартаа 15 жил ажилласан туршлагатай хамт олон таны захиалсан хэлбэр хэмжээгээр хийж гүйцэтгэнэ.</a:t>
            </a:r>
          </a:p>
          <a:p>
            <a:endParaRPr lang="en-US" dirty="0"/>
          </a:p>
          <a:p>
            <a:r>
              <a:rPr lang="mn-MN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Захиалгын утас: 99224861; 99617200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50310-7B7C-4F7E-BB28-7841EADB75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748242"/>
            <a:ext cx="3886200" cy="1591733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401359"/>
            <a:ext cx="3429000" cy="1103841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BBB2-5098-4D1D-A521-C7C35435ECF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F58C-735D-4101-B929-08CAC91C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BBB2-5098-4D1D-A521-C7C35435ECF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F58C-735D-4101-B929-08CAC91C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2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8" y="243417"/>
            <a:ext cx="985838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243417"/>
            <a:ext cx="2900363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BBB2-5098-4D1D-A521-C7C35435ECF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F58C-735D-4101-B929-08CAC91C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4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BBB2-5098-4D1D-A521-C7C35435ECF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F58C-735D-4101-B929-08CAC91C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0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4" y="1139826"/>
            <a:ext cx="3943350" cy="190182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4" y="3059643"/>
            <a:ext cx="3943350" cy="1000125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BBB2-5098-4D1D-A521-C7C35435ECF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F58C-735D-4101-B929-08CAC91C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5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217083"/>
            <a:ext cx="194310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" y="1217083"/>
            <a:ext cx="194310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BBB2-5098-4D1D-A521-C7C35435ECF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F58C-735D-4101-B929-08CAC91C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243418"/>
            <a:ext cx="394335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1" y="1120775"/>
            <a:ext cx="1934170" cy="54927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1" y="1670050"/>
            <a:ext cx="1934170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" y="1120775"/>
            <a:ext cx="1943696" cy="549275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" y="1670050"/>
            <a:ext cx="1943696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BBB2-5098-4D1D-A521-C7C35435ECF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F58C-735D-4101-B929-08CAC91C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BBB2-5098-4D1D-A521-C7C35435ECF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F58C-735D-4101-B929-08CAC91C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9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BBB2-5098-4D1D-A521-C7C35435ECF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F58C-735D-4101-B929-08CAC91C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0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304800"/>
            <a:ext cx="1474589" cy="10668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" y="658285"/>
            <a:ext cx="2314575" cy="324908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1" y="1371600"/>
            <a:ext cx="1474589" cy="2541059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BBB2-5098-4D1D-A521-C7C35435ECF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F58C-735D-4101-B929-08CAC91C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0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1" y="304800"/>
            <a:ext cx="1474589" cy="10668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" y="658285"/>
            <a:ext cx="2314575" cy="3249083"/>
          </a:xfrm>
        </p:spPr>
        <p:txBody>
          <a:bodyPr anchor="t"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1" y="1371600"/>
            <a:ext cx="1474589" cy="2541059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BBB2-5098-4D1D-A521-C7C35435ECF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F58C-735D-4101-B929-08CAC91C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8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43418"/>
            <a:ext cx="394335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217083"/>
            <a:ext cx="394335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" y="4237568"/>
            <a:ext cx="10287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BBB2-5098-4D1D-A521-C7C35435ECF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" y="4237568"/>
            <a:ext cx="154305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" y="4237568"/>
            <a:ext cx="10287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F58C-735D-4101-B929-08CAC91C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1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crete: Building the Core Strength of Texas">
            <a:extLst>
              <a:ext uri="{FF2B5EF4-FFF2-40B4-BE49-F238E27FC236}">
                <a16:creationId xmlns:a16="http://schemas.microsoft.com/office/drawing/2014/main" id="{2015E288-8060-5F95-8286-C57976253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72" r="8472"/>
          <a:stretch/>
        </p:blipFill>
        <p:spPr bwMode="auto">
          <a:xfrm>
            <a:off x="-1" y="0"/>
            <a:ext cx="457200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ncrete: Building the Core Strength of Texas">
            <a:extLst>
              <a:ext uri="{FF2B5EF4-FFF2-40B4-BE49-F238E27FC236}">
                <a16:creationId xmlns:a16="http://schemas.microsoft.com/office/drawing/2014/main" id="{F3AE4E16-E1B8-AB03-3DF2-6D5F60635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35038" r="11410" b="39761"/>
          <a:stretch/>
        </p:blipFill>
        <p:spPr bwMode="auto">
          <a:xfrm>
            <a:off x="161764" y="1601924"/>
            <a:ext cx="4248472" cy="115212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C0BDDF-1466-F49C-9749-033B2E7920B1}"/>
              </a:ext>
            </a:extLst>
          </p:cNvPr>
          <p:cNvSpPr/>
          <p:nvPr/>
        </p:nvSpPr>
        <p:spPr>
          <a:xfrm>
            <a:off x="-2" y="0"/>
            <a:ext cx="4572002" cy="4572000"/>
          </a:xfrm>
          <a:prstGeom prst="rect">
            <a:avLst/>
          </a:prstGeom>
          <a:solidFill>
            <a:srgbClr val="1715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65E2E-F5FE-8D3E-AC33-9AB085311420}"/>
              </a:ext>
            </a:extLst>
          </p:cNvPr>
          <p:cNvSpPr txBox="1"/>
          <p:nvPr/>
        </p:nvSpPr>
        <p:spPr>
          <a:xfrm>
            <a:off x="-2" y="1673932"/>
            <a:ext cx="45720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ЕСҮБАЯН</a:t>
            </a:r>
            <a:r>
              <a:rPr lang="en-US" sz="4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mn-MN" sz="4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ЗУЛ</a:t>
            </a:r>
            <a:endParaRPr lang="en-US" sz="4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mn-MN" sz="1100" b="1" i="1" dirty="0">
                <a:solidFill>
                  <a:schemeClr val="bg1"/>
                </a:solidFill>
                <a:highlight>
                  <a:srgbClr val="F44705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МОНГОЛДОО ИХИЙГ БҮТЭЭЕ </a:t>
            </a:r>
            <a:r>
              <a:rPr lang="mn-MN" sz="1100" i="1" dirty="0">
                <a:solidFill>
                  <a:schemeClr val="bg1"/>
                </a:solidFill>
                <a:highlight>
                  <a:srgbClr val="F44705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</a:t>
            </a:r>
            <a:r>
              <a:rPr lang="mn-MN" sz="1100" b="1" i="1" dirty="0">
                <a:solidFill>
                  <a:schemeClr val="bg1"/>
                </a:solidFill>
                <a:highlight>
                  <a:srgbClr val="F44705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Бетон эдлэлийн үйлдвэр</a:t>
            </a:r>
            <a:endParaRPr lang="en-US" sz="1100" b="1" i="1" dirty="0">
              <a:solidFill>
                <a:schemeClr val="bg1"/>
              </a:solidFill>
              <a:highlight>
                <a:srgbClr val="F4470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6F085E-AD00-0EA2-18CF-9A9FABD8277C}"/>
              </a:ext>
            </a:extLst>
          </p:cNvPr>
          <p:cNvSpPr txBox="1"/>
          <p:nvPr/>
        </p:nvSpPr>
        <p:spPr>
          <a:xfrm>
            <a:off x="-2" y="3762676"/>
            <a:ext cx="4572002" cy="469359"/>
          </a:xfrm>
          <a:prstGeom prst="rect">
            <a:avLst/>
          </a:prstGeom>
          <a:solidFill>
            <a:srgbClr val="17152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ЗАХИАЛГЫН УТАС:</a:t>
            </a:r>
          </a:p>
          <a:p>
            <a:pPr algn="ctr"/>
            <a:r>
              <a:rPr lang="mn-MN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9922-4861</a:t>
            </a:r>
            <a:r>
              <a:rPr lang="mn-MN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| </a:t>
            </a:r>
            <a:r>
              <a:rPr lang="mn-MN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9961-7200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3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crete: Building the Core Strength of Texas">
            <a:extLst>
              <a:ext uri="{FF2B5EF4-FFF2-40B4-BE49-F238E27FC236}">
                <a16:creationId xmlns:a16="http://schemas.microsoft.com/office/drawing/2014/main" id="{2015E288-8060-5F95-8286-C57976253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72" r="8472"/>
          <a:stretch/>
        </p:blipFill>
        <p:spPr bwMode="auto">
          <a:xfrm>
            <a:off x="-2" y="0"/>
            <a:ext cx="457200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ncrete: Building the Core Strength of Texas">
            <a:extLst>
              <a:ext uri="{FF2B5EF4-FFF2-40B4-BE49-F238E27FC236}">
                <a16:creationId xmlns:a16="http://schemas.microsoft.com/office/drawing/2014/main" id="{F3AE4E16-E1B8-AB03-3DF2-6D5F60635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0" t="31151" r="15989" b="50000"/>
          <a:stretch/>
        </p:blipFill>
        <p:spPr bwMode="auto">
          <a:xfrm>
            <a:off x="413792" y="1424224"/>
            <a:ext cx="3744416" cy="86177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F65E2E-F5FE-8D3E-AC33-9AB085311420}"/>
              </a:ext>
            </a:extLst>
          </p:cNvPr>
          <p:cNvSpPr txBox="1"/>
          <p:nvPr/>
        </p:nvSpPr>
        <p:spPr>
          <a:xfrm>
            <a:off x="-2" y="1424224"/>
            <a:ext cx="4572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000" b="1" u="sng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ЕСҮБАЯН ЗУЛ</a:t>
            </a:r>
            <a:endParaRPr lang="en-US" sz="4000" b="1" u="sng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mn-MN" sz="1000" b="1" i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МОНГОЛДОО ИХИЙГ БҮТЭЭЕ </a:t>
            </a:r>
            <a:r>
              <a:rPr lang="mn-MN" sz="1000" i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</a:t>
            </a:r>
            <a:r>
              <a:rPr lang="mn-MN" sz="1000" b="1" i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Бетон эдлэлийн үйлдвэр</a:t>
            </a:r>
            <a:endParaRPr lang="en-US" sz="1000" b="1" i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6F085E-AD00-0EA2-18CF-9A9FABD8277C}"/>
              </a:ext>
            </a:extLst>
          </p:cNvPr>
          <p:cNvSpPr txBox="1"/>
          <p:nvPr/>
        </p:nvSpPr>
        <p:spPr>
          <a:xfrm>
            <a:off x="0" y="3942184"/>
            <a:ext cx="4572000" cy="469359"/>
          </a:xfrm>
          <a:prstGeom prst="rect">
            <a:avLst/>
          </a:prstGeom>
          <a:solidFill>
            <a:srgbClr val="F44705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ЗАХИАЛГЫН УТАС:</a:t>
            </a:r>
          </a:p>
          <a:p>
            <a:pPr algn="ctr"/>
            <a:r>
              <a:rPr lang="mn-MN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9922-4861</a:t>
            </a:r>
            <a:r>
              <a:rPr lang="mn-MN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| </a:t>
            </a:r>
            <a:r>
              <a:rPr lang="mn-MN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9961-7200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15B328B-E162-EE5B-EC75-A81ED59CE1FF}"/>
              </a:ext>
            </a:extLst>
          </p:cNvPr>
          <p:cNvSpPr/>
          <p:nvPr/>
        </p:nvSpPr>
        <p:spPr>
          <a:xfrm>
            <a:off x="0" y="0"/>
            <a:ext cx="4572000" cy="4571998"/>
          </a:xfrm>
          <a:custGeom>
            <a:avLst/>
            <a:gdLst>
              <a:gd name="connsiteX0" fmla="*/ 2285962 w 4572002"/>
              <a:gd name="connsiteY0" fmla="*/ 4572000 h 4572002"/>
              <a:gd name="connsiteX1" fmla="*/ 2286040 w 4572002"/>
              <a:gd name="connsiteY1" fmla="*/ 4572000 h 4572002"/>
              <a:gd name="connsiteX2" fmla="*/ 2286001 w 4572002"/>
              <a:gd name="connsiteY2" fmla="*/ 4572002 h 4572002"/>
              <a:gd name="connsiteX3" fmla="*/ 4572000 w 4572002"/>
              <a:gd name="connsiteY3" fmla="*/ 2286040 h 4572002"/>
              <a:gd name="connsiteX4" fmla="*/ 4572000 w 4572002"/>
              <a:gd name="connsiteY4" fmla="*/ 4572000 h 4572002"/>
              <a:gd name="connsiteX5" fmla="*/ 2286040 w 4572002"/>
              <a:gd name="connsiteY5" fmla="*/ 4572000 h 4572002"/>
              <a:gd name="connsiteX6" fmla="*/ 2519731 w 4572002"/>
              <a:gd name="connsiteY6" fmla="*/ 4560200 h 4572002"/>
              <a:gd name="connsiteX7" fmla="*/ 4560200 w 4572002"/>
              <a:gd name="connsiteY7" fmla="*/ 2519731 h 4572002"/>
              <a:gd name="connsiteX8" fmla="*/ 0 w 4572002"/>
              <a:gd name="connsiteY8" fmla="*/ 2286001 h 4572002"/>
              <a:gd name="connsiteX9" fmla="*/ 2052271 w 4572002"/>
              <a:gd name="connsiteY9" fmla="*/ 4560200 h 4572002"/>
              <a:gd name="connsiteX10" fmla="*/ 2285962 w 4572002"/>
              <a:gd name="connsiteY10" fmla="*/ 4572000 h 4572002"/>
              <a:gd name="connsiteX11" fmla="*/ 0 w 4572002"/>
              <a:gd name="connsiteY11" fmla="*/ 4572000 h 4572002"/>
              <a:gd name="connsiteX12" fmla="*/ 4572000 w 4572002"/>
              <a:gd name="connsiteY12" fmla="*/ 2285962 h 4572002"/>
              <a:gd name="connsiteX13" fmla="*/ 4572002 w 4572002"/>
              <a:gd name="connsiteY13" fmla="*/ 2286001 h 4572002"/>
              <a:gd name="connsiteX14" fmla="*/ 4572000 w 4572002"/>
              <a:gd name="connsiteY14" fmla="*/ 2286040 h 4572002"/>
              <a:gd name="connsiteX15" fmla="*/ 2286001 w 4572002"/>
              <a:gd name="connsiteY15" fmla="*/ 0 h 4572002"/>
              <a:gd name="connsiteX16" fmla="*/ 4572000 w 4572002"/>
              <a:gd name="connsiteY16" fmla="*/ 0 h 4572002"/>
              <a:gd name="connsiteX17" fmla="*/ 4572000 w 4572002"/>
              <a:gd name="connsiteY17" fmla="*/ 2285962 h 4572002"/>
              <a:gd name="connsiteX18" fmla="*/ 4560200 w 4572002"/>
              <a:gd name="connsiteY18" fmla="*/ 2052271 h 4572002"/>
              <a:gd name="connsiteX19" fmla="*/ 2286001 w 4572002"/>
              <a:gd name="connsiteY19" fmla="*/ 0 h 4572002"/>
              <a:gd name="connsiteX20" fmla="*/ 0 w 4572002"/>
              <a:gd name="connsiteY20" fmla="*/ 0 h 4572002"/>
              <a:gd name="connsiteX21" fmla="*/ 2286001 w 4572002"/>
              <a:gd name="connsiteY21" fmla="*/ 0 h 4572002"/>
              <a:gd name="connsiteX22" fmla="*/ 0 w 4572002"/>
              <a:gd name="connsiteY22" fmla="*/ 2286001 h 457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2" h="4572002">
                <a:moveTo>
                  <a:pt x="2285962" y="4572000"/>
                </a:moveTo>
                <a:lnTo>
                  <a:pt x="2286040" y="4572000"/>
                </a:lnTo>
                <a:lnTo>
                  <a:pt x="2286001" y="4572002"/>
                </a:lnTo>
                <a:close/>
                <a:moveTo>
                  <a:pt x="4572000" y="2286040"/>
                </a:moveTo>
                <a:lnTo>
                  <a:pt x="4572000" y="4572000"/>
                </a:lnTo>
                <a:lnTo>
                  <a:pt x="2286040" y="4572000"/>
                </a:lnTo>
                <a:lnTo>
                  <a:pt x="2519731" y="4560200"/>
                </a:lnTo>
                <a:cubicBezTo>
                  <a:pt x="3595612" y="4450938"/>
                  <a:pt x="4450938" y="3595612"/>
                  <a:pt x="4560200" y="2519731"/>
                </a:cubicBezTo>
                <a:close/>
                <a:moveTo>
                  <a:pt x="0" y="2286001"/>
                </a:moveTo>
                <a:cubicBezTo>
                  <a:pt x="0" y="3469616"/>
                  <a:pt x="899541" y="4443134"/>
                  <a:pt x="2052271" y="4560200"/>
                </a:cubicBezTo>
                <a:lnTo>
                  <a:pt x="2285962" y="4572000"/>
                </a:lnTo>
                <a:lnTo>
                  <a:pt x="0" y="4572000"/>
                </a:lnTo>
                <a:close/>
                <a:moveTo>
                  <a:pt x="4572000" y="2285962"/>
                </a:moveTo>
                <a:lnTo>
                  <a:pt x="4572002" y="2286001"/>
                </a:lnTo>
                <a:lnTo>
                  <a:pt x="4572000" y="2286040"/>
                </a:lnTo>
                <a:close/>
                <a:moveTo>
                  <a:pt x="2286001" y="0"/>
                </a:moveTo>
                <a:lnTo>
                  <a:pt x="4572000" y="0"/>
                </a:lnTo>
                <a:lnTo>
                  <a:pt x="4572000" y="2285962"/>
                </a:lnTo>
                <a:lnTo>
                  <a:pt x="4560200" y="2052271"/>
                </a:lnTo>
                <a:cubicBezTo>
                  <a:pt x="4443134" y="899541"/>
                  <a:pt x="3469616" y="0"/>
                  <a:pt x="2286001" y="0"/>
                </a:cubicBezTo>
                <a:close/>
                <a:moveTo>
                  <a:pt x="0" y="0"/>
                </a:moveTo>
                <a:lnTo>
                  <a:pt x="2286001" y="0"/>
                </a:lnTo>
                <a:cubicBezTo>
                  <a:pt x="1023478" y="0"/>
                  <a:pt x="0" y="1023478"/>
                  <a:pt x="0" y="2286001"/>
                </a:cubicBezTo>
                <a:close/>
              </a:path>
            </a:pathLst>
          </a:custGeom>
          <a:solidFill>
            <a:srgbClr val="1715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7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crete: Building the Core Strength of Texas">
            <a:extLst>
              <a:ext uri="{FF2B5EF4-FFF2-40B4-BE49-F238E27FC236}">
                <a16:creationId xmlns:a16="http://schemas.microsoft.com/office/drawing/2014/main" id="{2015E288-8060-5F95-8286-C57976253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r="8472"/>
          <a:stretch/>
        </p:blipFill>
        <p:spPr bwMode="auto">
          <a:xfrm>
            <a:off x="-2" y="0"/>
            <a:ext cx="457200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2A3CE2-D7DC-BC60-DB14-6BDF29567BB5}"/>
              </a:ext>
            </a:extLst>
          </p:cNvPr>
          <p:cNvSpPr txBox="1"/>
          <p:nvPr/>
        </p:nvSpPr>
        <p:spPr>
          <a:xfrm>
            <a:off x="0" y="1584774"/>
            <a:ext cx="4572000" cy="15388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44705"/>
                </a:solidFill>
                <a:effectLst/>
                <a:latin typeface="inherit"/>
              </a:rPr>
              <a:t>АВТО ЗАМЫН БОРДЮР | БОРЖУР</a:t>
            </a:r>
            <a:endParaRPr lang="mn-MN" b="1" i="0" dirty="0">
              <a:solidFill>
                <a:srgbClr val="F44705"/>
              </a:solidFill>
              <a:effectLst/>
              <a:latin typeface="inherit"/>
            </a:endParaRPr>
          </a:p>
          <a:p>
            <a:pPr algn="ctr"/>
            <a:r>
              <a:rPr lang="mn-MN" b="1" i="0" dirty="0">
                <a:solidFill>
                  <a:srgbClr val="F44705"/>
                </a:solidFill>
                <a:effectLst/>
                <a:latin typeface="inherit"/>
              </a:rPr>
              <a:t>ЯВГАН</a:t>
            </a:r>
            <a:r>
              <a:rPr lang="ru-RU" b="1" i="0" dirty="0">
                <a:solidFill>
                  <a:srgbClr val="F44705"/>
                </a:solidFill>
                <a:effectLst/>
                <a:latin typeface="inherit"/>
              </a:rPr>
              <a:t> ЗАМЫН БОРДЮР | БОРЖУР</a:t>
            </a:r>
            <a:endParaRPr lang="mn-MN" b="1" i="0" dirty="0">
              <a:solidFill>
                <a:srgbClr val="F44705"/>
              </a:solidFill>
              <a:effectLst/>
              <a:latin typeface="inherit"/>
            </a:endParaRPr>
          </a:p>
          <a:p>
            <a:pPr algn="ctr"/>
            <a:r>
              <a:rPr lang="mn-MN" b="1" dirty="0">
                <a:solidFill>
                  <a:srgbClr val="F44705"/>
                </a:solidFill>
                <a:latin typeface="inherit"/>
              </a:rPr>
              <a:t>ЭКО ХАВТАН | ДААЦЫН</a:t>
            </a:r>
            <a:endParaRPr lang="mn-MN" b="1" i="0" dirty="0">
              <a:solidFill>
                <a:srgbClr val="F44705"/>
              </a:solidFill>
              <a:effectLst/>
              <a:latin typeface="inherit"/>
            </a:endParaRPr>
          </a:p>
          <a:p>
            <a:pPr algn="ctr"/>
            <a:r>
              <a:rPr lang="mn-MN" b="1" i="0" dirty="0">
                <a:solidFill>
                  <a:srgbClr val="F44705"/>
                </a:solidFill>
                <a:effectLst/>
                <a:latin typeface="inherit"/>
              </a:rPr>
              <a:t>ЯВГАН ЗАМЫН ХАВТАН | 10Х20</a:t>
            </a:r>
          </a:p>
          <a:p>
            <a:pPr algn="ctr"/>
            <a:endParaRPr lang="mn-MN" sz="1100" b="1" i="0" dirty="0">
              <a:solidFill>
                <a:srgbClr val="F44705"/>
              </a:solidFill>
              <a:effectLst/>
              <a:latin typeface="inherit"/>
            </a:endParaRPr>
          </a:p>
          <a:p>
            <a:pPr algn="ctr"/>
            <a:r>
              <a:rPr lang="ru-RU" sz="1100" b="1" i="0" dirty="0">
                <a:solidFill>
                  <a:srgbClr val="F44705"/>
                </a:solidFill>
                <a:effectLst/>
                <a:latin typeface="inherit"/>
              </a:rPr>
              <a:t>ЗАРНА, ЗАХИАЛГА АВНА.</a:t>
            </a:r>
            <a:endParaRPr lang="en-US" sz="1100" b="1" dirty="0">
              <a:solidFill>
                <a:srgbClr val="F4470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65E2E-F5FE-8D3E-AC33-9AB085311420}"/>
              </a:ext>
            </a:extLst>
          </p:cNvPr>
          <p:cNvSpPr txBox="1"/>
          <p:nvPr/>
        </p:nvSpPr>
        <p:spPr>
          <a:xfrm>
            <a:off x="629816" y="46541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ЕСҮБАЯН ЗУЛ</a:t>
            </a:r>
            <a:endParaRPr lang="en-US" sz="3200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mn-MN" sz="800" b="1" i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БАЯЛАГ БҮТЭЭЕ </a:t>
            </a:r>
            <a:r>
              <a:rPr lang="mn-MN" sz="800" i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| </a:t>
            </a:r>
            <a:r>
              <a:rPr lang="mn-MN" sz="800" b="1" i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Бетон эдлэлийн үйлдвэр</a:t>
            </a:r>
            <a:endParaRPr lang="en-US" sz="800" b="1" i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6F085E-AD00-0EA2-18CF-9A9FABD8277C}"/>
              </a:ext>
            </a:extLst>
          </p:cNvPr>
          <p:cNvSpPr txBox="1"/>
          <p:nvPr/>
        </p:nvSpPr>
        <p:spPr>
          <a:xfrm>
            <a:off x="0" y="3903359"/>
            <a:ext cx="4572000" cy="469359"/>
          </a:xfrm>
          <a:prstGeom prst="rect">
            <a:avLst/>
          </a:prstGeom>
          <a:solidFill>
            <a:srgbClr val="F44705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ЗАХИАЛГЫН УТАС:</a:t>
            </a:r>
          </a:p>
          <a:p>
            <a:pPr algn="ctr"/>
            <a:r>
              <a:rPr lang="mn-MN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9922-4861</a:t>
            </a:r>
            <a:r>
              <a:rPr lang="mn-MN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| </a:t>
            </a:r>
            <a:r>
              <a:rPr lang="mn-MN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9961-7200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15B328B-E162-EE5B-EC75-A81ED59CE1FF}"/>
              </a:ext>
            </a:extLst>
          </p:cNvPr>
          <p:cNvSpPr/>
          <p:nvPr/>
        </p:nvSpPr>
        <p:spPr>
          <a:xfrm>
            <a:off x="-2" y="-2"/>
            <a:ext cx="4572002" cy="4572000"/>
          </a:xfrm>
          <a:custGeom>
            <a:avLst/>
            <a:gdLst>
              <a:gd name="connsiteX0" fmla="*/ 2285962 w 4572002"/>
              <a:gd name="connsiteY0" fmla="*/ 4572000 h 4572002"/>
              <a:gd name="connsiteX1" fmla="*/ 2286040 w 4572002"/>
              <a:gd name="connsiteY1" fmla="*/ 4572000 h 4572002"/>
              <a:gd name="connsiteX2" fmla="*/ 2286001 w 4572002"/>
              <a:gd name="connsiteY2" fmla="*/ 4572002 h 4572002"/>
              <a:gd name="connsiteX3" fmla="*/ 4572000 w 4572002"/>
              <a:gd name="connsiteY3" fmla="*/ 2286040 h 4572002"/>
              <a:gd name="connsiteX4" fmla="*/ 4572000 w 4572002"/>
              <a:gd name="connsiteY4" fmla="*/ 4572000 h 4572002"/>
              <a:gd name="connsiteX5" fmla="*/ 2286040 w 4572002"/>
              <a:gd name="connsiteY5" fmla="*/ 4572000 h 4572002"/>
              <a:gd name="connsiteX6" fmla="*/ 2519731 w 4572002"/>
              <a:gd name="connsiteY6" fmla="*/ 4560200 h 4572002"/>
              <a:gd name="connsiteX7" fmla="*/ 4560200 w 4572002"/>
              <a:gd name="connsiteY7" fmla="*/ 2519731 h 4572002"/>
              <a:gd name="connsiteX8" fmla="*/ 0 w 4572002"/>
              <a:gd name="connsiteY8" fmla="*/ 2286001 h 4572002"/>
              <a:gd name="connsiteX9" fmla="*/ 2052271 w 4572002"/>
              <a:gd name="connsiteY9" fmla="*/ 4560200 h 4572002"/>
              <a:gd name="connsiteX10" fmla="*/ 2285962 w 4572002"/>
              <a:gd name="connsiteY10" fmla="*/ 4572000 h 4572002"/>
              <a:gd name="connsiteX11" fmla="*/ 0 w 4572002"/>
              <a:gd name="connsiteY11" fmla="*/ 4572000 h 4572002"/>
              <a:gd name="connsiteX12" fmla="*/ 4572000 w 4572002"/>
              <a:gd name="connsiteY12" fmla="*/ 2285962 h 4572002"/>
              <a:gd name="connsiteX13" fmla="*/ 4572002 w 4572002"/>
              <a:gd name="connsiteY13" fmla="*/ 2286001 h 4572002"/>
              <a:gd name="connsiteX14" fmla="*/ 4572000 w 4572002"/>
              <a:gd name="connsiteY14" fmla="*/ 2286040 h 4572002"/>
              <a:gd name="connsiteX15" fmla="*/ 2286001 w 4572002"/>
              <a:gd name="connsiteY15" fmla="*/ 0 h 4572002"/>
              <a:gd name="connsiteX16" fmla="*/ 4572000 w 4572002"/>
              <a:gd name="connsiteY16" fmla="*/ 0 h 4572002"/>
              <a:gd name="connsiteX17" fmla="*/ 4572000 w 4572002"/>
              <a:gd name="connsiteY17" fmla="*/ 2285962 h 4572002"/>
              <a:gd name="connsiteX18" fmla="*/ 4560200 w 4572002"/>
              <a:gd name="connsiteY18" fmla="*/ 2052271 h 4572002"/>
              <a:gd name="connsiteX19" fmla="*/ 2286001 w 4572002"/>
              <a:gd name="connsiteY19" fmla="*/ 0 h 4572002"/>
              <a:gd name="connsiteX20" fmla="*/ 0 w 4572002"/>
              <a:gd name="connsiteY20" fmla="*/ 0 h 4572002"/>
              <a:gd name="connsiteX21" fmla="*/ 2286001 w 4572002"/>
              <a:gd name="connsiteY21" fmla="*/ 0 h 4572002"/>
              <a:gd name="connsiteX22" fmla="*/ 0 w 4572002"/>
              <a:gd name="connsiteY22" fmla="*/ 2286001 h 457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2" h="4572002">
                <a:moveTo>
                  <a:pt x="2285962" y="4572000"/>
                </a:moveTo>
                <a:lnTo>
                  <a:pt x="2286040" y="4572000"/>
                </a:lnTo>
                <a:lnTo>
                  <a:pt x="2286001" y="4572002"/>
                </a:lnTo>
                <a:close/>
                <a:moveTo>
                  <a:pt x="4572000" y="2286040"/>
                </a:moveTo>
                <a:lnTo>
                  <a:pt x="4572000" y="4572000"/>
                </a:lnTo>
                <a:lnTo>
                  <a:pt x="2286040" y="4572000"/>
                </a:lnTo>
                <a:lnTo>
                  <a:pt x="2519731" y="4560200"/>
                </a:lnTo>
                <a:cubicBezTo>
                  <a:pt x="3595612" y="4450938"/>
                  <a:pt x="4450938" y="3595612"/>
                  <a:pt x="4560200" y="2519731"/>
                </a:cubicBezTo>
                <a:close/>
                <a:moveTo>
                  <a:pt x="0" y="2286001"/>
                </a:moveTo>
                <a:cubicBezTo>
                  <a:pt x="0" y="3469616"/>
                  <a:pt x="899541" y="4443134"/>
                  <a:pt x="2052271" y="4560200"/>
                </a:cubicBezTo>
                <a:lnTo>
                  <a:pt x="2285962" y="4572000"/>
                </a:lnTo>
                <a:lnTo>
                  <a:pt x="0" y="4572000"/>
                </a:lnTo>
                <a:close/>
                <a:moveTo>
                  <a:pt x="4572000" y="2285962"/>
                </a:moveTo>
                <a:lnTo>
                  <a:pt x="4572002" y="2286001"/>
                </a:lnTo>
                <a:lnTo>
                  <a:pt x="4572000" y="2286040"/>
                </a:lnTo>
                <a:close/>
                <a:moveTo>
                  <a:pt x="2286001" y="0"/>
                </a:moveTo>
                <a:lnTo>
                  <a:pt x="4572000" y="0"/>
                </a:lnTo>
                <a:lnTo>
                  <a:pt x="4572000" y="2285962"/>
                </a:lnTo>
                <a:lnTo>
                  <a:pt x="4560200" y="2052271"/>
                </a:lnTo>
                <a:cubicBezTo>
                  <a:pt x="4443134" y="899541"/>
                  <a:pt x="3469616" y="0"/>
                  <a:pt x="2286001" y="0"/>
                </a:cubicBezTo>
                <a:close/>
                <a:moveTo>
                  <a:pt x="0" y="0"/>
                </a:moveTo>
                <a:lnTo>
                  <a:pt x="2286001" y="0"/>
                </a:lnTo>
                <a:cubicBezTo>
                  <a:pt x="1023478" y="0"/>
                  <a:pt x="0" y="1023478"/>
                  <a:pt x="0" y="2286001"/>
                </a:cubicBezTo>
                <a:close/>
              </a:path>
            </a:pathLst>
          </a:custGeom>
          <a:solidFill>
            <a:srgbClr val="1715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2D4718-8F88-1A1B-AA70-B7647B0DF3D2}"/>
              </a:ext>
            </a:extLst>
          </p:cNvPr>
          <p:cNvSpPr/>
          <p:nvPr/>
        </p:nvSpPr>
        <p:spPr>
          <a:xfrm>
            <a:off x="0" y="0"/>
            <a:ext cx="4572000" cy="4572000"/>
          </a:xfrm>
          <a:prstGeom prst="rect">
            <a:avLst/>
          </a:prstGeom>
          <a:solidFill>
            <a:srgbClr val="171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Авто замын бордюр-2">
            <a:extLst>
              <a:ext uri="{FF2B5EF4-FFF2-40B4-BE49-F238E27FC236}">
                <a16:creationId xmlns:a16="http://schemas.microsoft.com/office/drawing/2014/main" id="{7E9A3CA1-8510-D159-83A9-A1084C5A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t="13791" r="10537" b="11376"/>
          <a:stretch/>
        </p:blipFill>
        <p:spPr bwMode="auto">
          <a:xfrm>
            <a:off x="341785" y="341784"/>
            <a:ext cx="3888432" cy="388843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5CFE98-C79F-9A7A-1CC8-E668BBFB38E4}"/>
              </a:ext>
            </a:extLst>
          </p:cNvPr>
          <p:cNvSpPr/>
          <p:nvPr/>
        </p:nvSpPr>
        <p:spPr>
          <a:xfrm>
            <a:off x="341784" y="341784"/>
            <a:ext cx="3888432" cy="3888432"/>
          </a:xfrm>
          <a:prstGeom prst="rect">
            <a:avLst/>
          </a:prstGeom>
          <a:noFill/>
          <a:ln w="28575">
            <a:solidFill>
              <a:srgbClr val="F44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A3CE2-D7DC-BC60-DB14-6BDF29567BB5}"/>
              </a:ext>
            </a:extLst>
          </p:cNvPr>
          <p:cNvSpPr txBox="1"/>
          <p:nvPr/>
        </p:nvSpPr>
        <p:spPr>
          <a:xfrm>
            <a:off x="413792" y="1824171"/>
            <a:ext cx="3744416" cy="55399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44705"/>
                </a:solidFill>
                <a:effectLst/>
                <a:latin typeface="inherit"/>
              </a:rPr>
              <a:t>АВТО ЗАМЫН БОРДЮР | БОРЖУР</a:t>
            </a:r>
            <a:endParaRPr lang="mn-MN" b="1" i="0" dirty="0">
              <a:solidFill>
                <a:srgbClr val="F44705"/>
              </a:solidFill>
              <a:effectLst/>
              <a:latin typeface="inherit"/>
            </a:endParaRPr>
          </a:p>
          <a:p>
            <a:pPr algn="ctr"/>
            <a:r>
              <a:rPr lang="ru-RU" sz="1100" b="1" i="0" dirty="0">
                <a:solidFill>
                  <a:srgbClr val="F44705"/>
                </a:solidFill>
                <a:effectLst/>
                <a:latin typeface="inherit"/>
              </a:rPr>
              <a:t>ЗАРНА, ЗАХИАЛГА АВНА.</a:t>
            </a:r>
            <a:endParaRPr lang="en-US" sz="1100" b="1" dirty="0">
              <a:solidFill>
                <a:srgbClr val="F4470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65E2E-F5FE-8D3E-AC33-9AB085311420}"/>
              </a:ext>
            </a:extLst>
          </p:cNvPr>
          <p:cNvSpPr txBox="1"/>
          <p:nvPr/>
        </p:nvSpPr>
        <p:spPr>
          <a:xfrm>
            <a:off x="881844" y="1700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“ЕСҮБАЯН ЗУЛ” </a:t>
            </a:r>
            <a:r>
              <a:rPr lang="mn-MN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ХХК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Star: 24 Points 17">
            <a:extLst>
              <a:ext uri="{FF2B5EF4-FFF2-40B4-BE49-F238E27FC236}">
                <a16:creationId xmlns:a16="http://schemas.microsoft.com/office/drawing/2014/main" id="{0E87B592-9B55-36CC-1A37-642A09FB46D9}"/>
              </a:ext>
            </a:extLst>
          </p:cNvPr>
          <p:cNvSpPr/>
          <p:nvPr/>
        </p:nvSpPr>
        <p:spPr>
          <a:xfrm>
            <a:off x="2614702" y="2610036"/>
            <a:ext cx="1543506" cy="1543506"/>
          </a:xfrm>
          <a:prstGeom prst="star24">
            <a:avLst>
              <a:gd name="adj" fmla="val 46295"/>
            </a:avLst>
          </a:prstGeom>
          <a:solidFill>
            <a:srgbClr val="171521"/>
          </a:solidFill>
          <a:ln>
            <a:solidFill>
              <a:srgbClr val="F44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6C297-DC2B-64D8-426F-E11E8C234E67}"/>
              </a:ext>
            </a:extLst>
          </p:cNvPr>
          <p:cNvSpPr txBox="1"/>
          <p:nvPr/>
        </p:nvSpPr>
        <p:spPr>
          <a:xfrm>
            <a:off x="2690664" y="339889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2400" b="1" dirty="0">
                <a:solidFill>
                  <a:srgbClr val="F44705"/>
                </a:solidFill>
              </a:rPr>
              <a:t>1</a:t>
            </a:r>
            <a:r>
              <a:rPr lang="en-US" sz="2400" b="1" dirty="0">
                <a:solidFill>
                  <a:srgbClr val="F44705"/>
                </a:solidFill>
              </a:rPr>
              <a:t>5’000</a:t>
            </a:r>
            <a:r>
              <a:rPr lang="mn-MN" sz="2400" b="1" dirty="0">
                <a:solidFill>
                  <a:srgbClr val="F44705"/>
                </a:solidFill>
              </a:rPr>
              <a:t>₮</a:t>
            </a:r>
            <a:endParaRPr lang="en-US" sz="2400" b="1" dirty="0">
              <a:solidFill>
                <a:srgbClr val="F4470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9E52F1-1349-1CA5-0E04-875C4B910254}"/>
              </a:ext>
            </a:extLst>
          </p:cNvPr>
          <p:cNvSpPr txBox="1"/>
          <p:nvPr/>
        </p:nvSpPr>
        <p:spPr>
          <a:xfrm>
            <a:off x="2690664" y="324500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1400" b="1" dirty="0">
                <a:solidFill>
                  <a:srgbClr val="F44705"/>
                </a:solidFill>
              </a:rPr>
              <a:t>1</a:t>
            </a:r>
            <a:r>
              <a:rPr lang="en-US" sz="1400" b="1" dirty="0">
                <a:solidFill>
                  <a:srgbClr val="F44705"/>
                </a:solidFill>
              </a:rPr>
              <a:t>8’000</a:t>
            </a:r>
            <a:r>
              <a:rPr lang="mn-MN" sz="1400" b="1" dirty="0">
                <a:solidFill>
                  <a:srgbClr val="F44705"/>
                </a:solidFill>
              </a:rPr>
              <a:t>₮</a:t>
            </a:r>
            <a:endParaRPr lang="en-US" sz="1400" b="1" dirty="0">
              <a:solidFill>
                <a:srgbClr val="F44705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5CB02E-1480-7E7E-5F4D-F9EFE4B3EAAC}"/>
              </a:ext>
            </a:extLst>
          </p:cNvPr>
          <p:cNvGrpSpPr/>
          <p:nvPr/>
        </p:nvGrpSpPr>
        <p:grpSpPr>
          <a:xfrm>
            <a:off x="3330115" y="3398889"/>
            <a:ext cx="673009" cy="45719"/>
            <a:chOff x="3310429" y="3294112"/>
            <a:chExt cx="69269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77ABD5-BFE8-B41D-20FA-F4832EEED258}"/>
                </a:ext>
              </a:extLst>
            </p:cNvPr>
            <p:cNvCxnSpPr>
              <a:cxnSpLocks/>
            </p:cNvCxnSpPr>
            <p:nvPr/>
          </p:nvCxnSpPr>
          <p:spPr>
            <a:xfrm rot="480000">
              <a:off x="3310429" y="3294112"/>
              <a:ext cx="692696" cy="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1281BF-3468-68ED-7D9B-E041E0D537C0}"/>
                </a:ext>
              </a:extLst>
            </p:cNvPr>
            <p:cNvCxnSpPr>
              <a:cxnSpLocks/>
            </p:cNvCxnSpPr>
            <p:nvPr/>
          </p:nvCxnSpPr>
          <p:spPr>
            <a:xfrm rot="21120000" flipH="1">
              <a:off x="3310429" y="3294112"/>
              <a:ext cx="692696" cy="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6295BB2-13C0-DD27-58CC-08BFDC340C4C}"/>
              </a:ext>
            </a:extLst>
          </p:cNvPr>
          <p:cNvSpPr txBox="1"/>
          <p:nvPr/>
        </p:nvSpPr>
        <p:spPr>
          <a:xfrm rot="20799553">
            <a:off x="2567242" y="3011173"/>
            <a:ext cx="161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Онцгой санал</a:t>
            </a:r>
            <a:endParaRPr lang="en-US" sz="1400" b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E26479-B759-F1BD-A68E-9123B155F9AC}"/>
              </a:ext>
            </a:extLst>
          </p:cNvPr>
          <p:cNvSpPr txBox="1"/>
          <p:nvPr/>
        </p:nvSpPr>
        <p:spPr>
          <a:xfrm rot="20799553">
            <a:off x="2479739" y="2813037"/>
            <a:ext cx="161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r>
            <a:r>
              <a:rPr lang="mn-MN" sz="14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сарын</a:t>
            </a:r>
            <a:endParaRPr lang="en-US" sz="1400" b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3DD6E7-1598-BDCE-F00E-12D4F10AD631}"/>
              </a:ext>
            </a:extLst>
          </p:cNvPr>
          <p:cNvSpPr/>
          <p:nvPr/>
        </p:nvSpPr>
        <p:spPr>
          <a:xfrm>
            <a:off x="1286958" y="3372132"/>
            <a:ext cx="731520" cy="7315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D784B6-8056-B6B0-A36A-5A8BEBCA204D}"/>
              </a:ext>
            </a:extLst>
          </p:cNvPr>
          <p:cNvSpPr/>
          <p:nvPr/>
        </p:nvSpPr>
        <p:spPr>
          <a:xfrm>
            <a:off x="466087" y="3372132"/>
            <a:ext cx="731520" cy="7315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picture containing outdoor, building material&#10;&#10;Description automatically generated">
            <a:extLst>
              <a:ext uri="{FF2B5EF4-FFF2-40B4-BE49-F238E27FC236}">
                <a16:creationId xmlns:a16="http://schemas.microsoft.com/office/drawing/2014/main" id="{D8F4B70D-EC8F-5539-5E39-36A6FBDA8A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t="20326" r="44788" b="6187"/>
          <a:stretch/>
        </p:blipFill>
        <p:spPr>
          <a:xfrm>
            <a:off x="466087" y="3372132"/>
            <a:ext cx="731520" cy="731520"/>
          </a:xfrm>
          <a:prstGeom prst="rect">
            <a:avLst/>
          </a:prstGeom>
          <a:ln>
            <a:noFill/>
          </a:ln>
        </p:spPr>
      </p:pic>
      <p:pic>
        <p:nvPicPr>
          <p:cNvPr id="36" name="Picture 4" descr="Авто замын бордюр-3">
            <a:extLst>
              <a:ext uri="{FF2B5EF4-FFF2-40B4-BE49-F238E27FC236}">
                <a16:creationId xmlns:a16="http://schemas.microsoft.com/office/drawing/2014/main" id="{4A698588-EF78-2253-9653-EB9ADAB7B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" t="16022" r="43683" b="17545"/>
          <a:stretch/>
        </p:blipFill>
        <p:spPr bwMode="auto">
          <a:xfrm>
            <a:off x="1286958" y="3372132"/>
            <a:ext cx="73152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2D4718-8F88-1A1B-AA70-B7647B0DF3D2}"/>
              </a:ext>
            </a:extLst>
          </p:cNvPr>
          <p:cNvSpPr/>
          <p:nvPr/>
        </p:nvSpPr>
        <p:spPr>
          <a:xfrm>
            <a:off x="0" y="0"/>
            <a:ext cx="4572000" cy="4572000"/>
          </a:xfrm>
          <a:prstGeom prst="rect">
            <a:avLst/>
          </a:prstGeom>
          <a:solidFill>
            <a:srgbClr val="171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some stairs&#10;&#10;Description automatically generated with medium confidence">
            <a:extLst>
              <a:ext uri="{FF2B5EF4-FFF2-40B4-BE49-F238E27FC236}">
                <a16:creationId xmlns:a16="http://schemas.microsoft.com/office/drawing/2014/main" id="{31F6C1DE-B9D0-ED34-6E72-C87BF20B01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16909" r="27846"/>
          <a:stretch/>
        </p:blipFill>
        <p:spPr>
          <a:xfrm>
            <a:off x="341785" y="341784"/>
            <a:ext cx="3888432" cy="38884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7B1CFEB-68CB-B844-264A-80CB138E31BB}"/>
              </a:ext>
            </a:extLst>
          </p:cNvPr>
          <p:cNvSpPr/>
          <p:nvPr/>
        </p:nvSpPr>
        <p:spPr>
          <a:xfrm>
            <a:off x="1286958" y="3372132"/>
            <a:ext cx="731520" cy="7315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5B09ED-9599-8EB7-0D84-D48665BB415F}"/>
              </a:ext>
            </a:extLst>
          </p:cNvPr>
          <p:cNvSpPr/>
          <p:nvPr/>
        </p:nvSpPr>
        <p:spPr>
          <a:xfrm>
            <a:off x="466087" y="3372132"/>
            <a:ext cx="731520" cy="7315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5CFE98-C79F-9A7A-1CC8-E668BBFB38E4}"/>
              </a:ext>
            </a:extLst>
          </p:cNvPr>
          <p:cNvSpPr/>
          <p:nvPr/>
        </p:nvSpPr>
        <p:spPr>
          <a:xfrm>
            <a:off x="341784" y="341784"/>
            <a:ext cx="3888432" cy="3888432"/>
          </a:xfrm>
          <a:prstGeom prst="rect">
            <a:avLst/>
          </a:prstGeom>
          <a:noFill/>
          <a:ln w="28575">
            <a:solidFill>
              <a:srgbClr val="F44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A3CE2-D7DC-BC60-DB14-6BDF29567BB5}"/>
              </a:ext>
            </a:extLst>
          </p:cNvPr>
          <p:cNvSpPr txBox="1"/>
          <p:nvPr/>
        </p:nvSpPr>
        <p:spPr>
          <a:xfrm>
            <a:off x="413792" y="1824171"/>
            <a:ext cx="3744416" cy="55399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n-MN" b="1" i="0" dirty="0">
                <a:solidFill>
                  <a:srgbClr val="F44705"/>
                </a:solidFill>
                <a:effectLst/>
                <a:latin typeface="inherit"/>
              </a:rPr>
              <a:t>ЯВГАН</a:t>
            </a:r>
            <a:r>
              <a:rPr lang="ru-RU" b="1" i="0" dirty="0">
                <a:solidFill>
                  <a:srgbClr val="F44705"/>
                </a:solidFill>
                <a:effectLst/>
                <a:latin typeface="inherit"/>
              </a:rPr>
              <a:t> ЗАМЫН БОРДЮР | БОРЖУР</a:t>
            </a:r>
            <a:endParaRPr lang="mn-MN" b="1" i="0" dirty="0">
              <a:solidFill>
                <a:srgbClr val="F44705"/>
              </a:solidFill>
              <a:effectLst/>
              <a:latin typeface="inherit"/>
            </a:endParaRPr>
          </a:p>
          <a:p>
            <a:pPr algn="ctr"/>
            <a:r>
              <a:rPr lang="ru-RU" sz="1100" b="1" i="0" dirty="0">
                <a:solidFill>
                  <a:srgbClr val="F44705"/>
                </a:solidFill>
                <a:effectLst/>
                <a:latin typeface="inherit"/>
              </a:rPr>
              <a:t>ЗАРНА, ЗАХИАЛГА АВНА.</a:t>
            </a:r>
            <a:endParaRPr lang="en-US" sz="1100" b="1" dirty="0">
              <a:solidFill>
                <a:srgbClr val="F4470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65E2E-F5FE-8D3E-AC33-9AB085311420}"/>
              </a:ext>
            </a:extLst>
          </p:cNvPr>
          <p:cNvSpPr txBox="1"/>
          <p:nvPr/>
        </p:nvSpPr>
        <p:spPr>
          <a:xfrm>
            <a:off x="881844" y="1700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“ЕСҮБАЯН ЗУЛ” </a:t>
            </a:r>
            <a:r>
              <a:rPr lang="mn-MN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ХХК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Star: 24 Points 17">
            <a:extLst>
              <a:ext uri="{FF2B5EF4-FFF2-40B4-BE49-F238E27FC236}">
                <a16:creationId xmlns:a16="http://schemas.microsoft.com/office/drawing/2014/main" id="{0E87B592-9B55-36CC-1A37-642A09FB46D9}"/>
              </a:ext>
            </a:extLst>
          </p:cNvPr>
          <p:cNvSpPr/>
          <p:nvPr/>
        </p:nvSpPr>
        <p:spPr>
          <a:xfrm>
            <a:off x="2614702" y="2610036"/>
            <a:ext cx="1543506" cy="1543506"/>
          </a:xfrm>
          <a:prstGeom prst="star24">
            <a:avLst>
              <a:gd name="adj" fmla="val 46295"/>
            </a:avLst>
          </a:prstGeom>
          <a:solidFill>
            <a:srgbClr val="171521"/>
          </a:solidFill>
          <a:ln>
            <a:solidFill>
              <a:srgbClr val="F44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6C297-DC2B-64D8-426F-E11E8C234E67}"/>
              </a:ext>
            </a:extLst>
          </p:cNvPr>
          <p:cNvSpPr txBox="1"/>
          <p:nvPr/>
        </p:nvSpPr>
        <p:spPr>
          <a:xfrm>
            <a:off x="2690664" y="339889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44705"/>
                </a:solidFill>
              </a:rPr>
              <a:t>3’</a:t>
            </a:r>
            <a:r>
              <a:rPr lang="mn-MN" sz="2400" b="1" dirty="0">
                <a:solidFill>
                  <a:srgbClr val="F44705"/>
                </a:solidFill>
              </a:rPr>
              <a:t>5</a:t>
            </a:r>
            <a:r>
              <a:rPr lang="en-US" sz="2400" b="1" dirty="0">
                <a:solidFill>
                  <a:srgbClr val="F44705"/>
                </a:solidFill>
              </a:rPr>
              <a:t>00</a:t>
            </a:r>
            <a:r>
              <a:rPr lang="mn-MN" sz="2400" b="1" dirty="0">
                <a:solidFill>
                  <a:srgbClr val="F44705"/>
                </a:solidFill>
              </a:rPr>
              <a:t>₮</a:t>
            </a:r>
            <a:endParaRPr lang="en-US" sz="2400" b="1" dirty="0">
              <a:solidFill>
                <a:srgbClr val="F4470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9E52F1-1349-1CA5-0E04-875C4B910254}"/>
              </a:ext>
            </a:extLst>
          </p:cNvPr>
          <p:cNvSpPr txBox="1"/>
          <p:nvPr/>
        </p:nvSpPr>
        <p:spPr>
          <a:xfrm>
            <a:off x="2690664" y="324500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44705"/>
                </a:solidFill>
              </a:rPr>
              <a:t>4’200</a:t>
            </a:r>
            <a:r>
              <a:rPr lang="mn-MN" sz="1400" b="1" dirty="0">
                <a:solidFill>
                  <a:srgbClr val="F44705"/>
                </a:solidFill>
              </a:rPr>
              <a:t>₮</a:t>
            </a:r>
            <a:endParaRPr lang="en-US" sz="1400" b="1" dirty="0">
              <a:solidFill>
                <a:srgbClr val="F44705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5CB02E-1480-7E7E-5F4D-F9EFE4B3EAAC}"/>
              </a:ext>
            </a:extLst>
          </p:cNvPr>
          <p:cNvGrpSpPr/>
          <p:nvPr/>
        </p:nvGrpSpPr>
        <p:grpSpPr>
          <a:xfrm>
            <a:off x="3330115" y="3398889"/>
            <a:ext cx="673009" cy="45719"/>
            <a:chOff x="3310429" y="3294112"/>
            <a:chExt cx="69269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77ABD5-BFE8-B41D-20FA-F4832EEED258}"/>
                </a:ext>
              </a:extLst>
            </p:cNvPr>
            <p:cNvCxnSpPr>
              <a:cxnSpLocks/>
            </p:cNvCxnSpPr>
            <p:nvPr/>
          </p:nvCxnSpPr>
          <p:spPr>
            <a:xfrm rot="480000">
              <a:off x="3310429" y="3294112"/>
              <a:ext cx="692696" cy="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1281BF-3468-68ED-7D9B-E041E0D537C0}"/>
                </a:ext>
              </a:extLst>
            </p:cNvPr>
            <p:cNvCxnSpPr>
              <a:cxnSpLocks/>
            </p:cNvCxnSpPr>
            <p:nvPr/>
          </p:nvCxnSpPr>
          <p:spPr>
            <a:xfrm rot="21120000" flipH="1">
              <a:off x="3310429" y="3294112"/>
              <a:ext cx="692696" cy="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8F543E3-DC29-EFA7-349E-D095DE298ADD}"/>
              </a:ext>
            </a:extLst>
          </p:cNvPr>
          <p:cNvSpPr txBox="1"/>
          <p:nvPr/>
        </p:nvSpPr>
        <p:spPr>
          <a:xfrm rot="20799553">
            <a:off x="2567242" y="3011173"/>
            <a:ext cx="161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Онцгой санал</a:t>
            </a:r>
            <a:endParaRPr lang="en-US" sz="1400" b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50BC5D-4C7B-76E9-3918-A4BFD80A25E7}"/>
              </a:ext>
            </a:extLst>
          </p:cNvPr>
          <p:cNvSpPr txBox="1"/>
          <p:nvPr/>
        </p:nvSpPr>
        <p:spPr>
          <a:xfrm rot="20799553">
            <a:off x="2479739" y="2813037"/>
            <a:ext cx="161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 сарын</a:t>
            </a:r>
            <a:endParaRPr lang="en-US" sz="1400" b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 descr="A picture containing outdoor, ground, container, box&#10;&#10;Description automatically generated">
            <a:extLst>
              <a:ext uri="{FF2B5EF4-FFF2-40B4-BE49-F238E27FC236}">
                <a16:creationId xmlns:a16="http://schemas.microsoft.com/office/drawing/2014/main" id="{1582ADC9-A180-1529-D513-7C5FB7BBB4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9051" r="25986"/>
          <a:stretch/>
        </p:blipFill>
        <p:spPr>
          <a:xfrm>
            <a:off x="466087" y="3372132"/>
            <a:ext cx="731520" cy="73152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picture containing building, building material, brick&#10;&#10;Description automatically generated">
            <a:extLst>
              <a:ext uri="{FF2B5EF4-FFF2-40B4-BE49-F238E27FC236}">
                <a16:creationId xmlns:a16="http://schemas.microsoft.com/office/drawing/2014/main" id="{F361E912-C316-96A5-185B-14975F05B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58" y="3372132"/>
            <a:ext cx="731520" cy="73152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672097-D176-7476-74F4-BEF5826E9218}"/>
              </a:ext>
            </a:extLst>
          </p:cNvPr>
          <p:cNvSpPr txBox="1"/>
          <p:nvPr/>
        </p:nvSpPr>
        <p:spPr>
          <a:xfrm>
            <a:off x="3230724" y="2352252"/>
            <a:ext cx="927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800" i="1" dirty="0"/>
              <a:t>Хэмжээ: 50</a:t>
            </a:r>
            <a:r>
              <a:rPr lang="en-US" sz="800" i="1" dirty="0"/>
              <a:t>x</a:t>
            </a:r>
            <a:r>
              <a:rPr lang="mn-MN" sz="800" i="1" dirty="0"/>
              <a:t>8</a:t>
            </a:r>
            <a:r>
              <a:rPr lang="en-US" sz="800" i="1" dirty="0"/>
              <a:t>x</a:t>
            </a:r>
            <a:r>
              <a:rPr lang="mn-MN" sz="800" i="1" dirty="0"/>
              <a:t>20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32385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2D4718-8F88-1A1B-AA70-B7647B0DF3D2}"/>
              </a:ext>
            </a:extLst>
          </p:cNvPr>
          <p:cNvSpPr/>
          <p:nvPr/>
        </p:nvSpPr>
        <p:spPr>
          <a:xfrm>
            <a:off x="0" y="0"/>
            <a:ext cx="4572000" cy="457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some stairs&#10;&#10;Description automatically generated with medium confidence">
            <a:extLst>
              <a:ext uri="{FF2B5EF4-FFF2-40B4-BE49-F238E27FC236}">
                <a16:creationId xmlns:a16="http://schemas.microsoft.com/office/drawing/2014/main" id="{31F6C1DE-B9D0-ED34-6E72-C87BF20B01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16909" r="27846"/>
          <a:stretch/>
        </p:blipFill>
        <p:spPr>
          <a:xfrm>
            <a:off x="341785" y="341784"/>
            <a:ext cx="3888432" cy="38884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7B1CFEB-68CB-B844-264A-80CB138E31BB}"/>
              </a:ext>
            </a:extLst>
          </p:cNvPr>
          <p:cNvSpPr/>
          <p:nvPr/>
        </p:nvSpPr>
        <p:spPr>
          <a:xfrm>
            <a:off x="1286958" y="3372132"/>
            <a:ext cx="731520" cy="7315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5B09ED-9599-8EB7-0D84-D48665BB415F}"/>
              </a:ext>
            </a:extLst>
          </p:cNvPr>
          <p:cNvSpPr/>
          <p:nvPr/>
        </p:nvSpPr>
        <p:spPr>
          <a:xfrm>
            <a:off x="466087" y="3372132"/>
            <a:ext cx="731520" cy="7315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5CFE98-C79F-9A7A-1CC8-E668BBFB38E4}"/>
              </a:ext>
            </a:extLst>
          </p:cNvPr>
          <p:cNvSpPr/>
          <p:nvPr/>
        </p:nvSpPr>
        <p:spPr>
          <a:xfrm>
            <a:off x="341784" y="341784"/>
            <a:ext cx="3888432" cy="38884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A3CE2-D7DC-BC60-DB14-6BDF29567BB5}"/>
              </a:ext>
            </a:extLst>
          </p:cNvPr>
          <p:cNvSpPr txBox="1"/>
          <p:nvPr/>
        </p:nvSpPr>
        <p:spPr>
          <a:xfrm>
            <a:off x="413792" y="1824171"/>
            <a:ext cx="3744416" cy="55399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n-MN" b="1" i="0" dirty="0">
                <a:effectLst/>
                <a:latin typeface="inherit"/>
              </a:rPr>
              <a:t>ЯВГАН</a:t>
            </a:r>
            <a:r>
              <a:rPr lang="ru-RU" b="1" i="0" dirty="0">
                <a:effectLst/>
                <a:latin typeface="inherit"/>
              </a:rPr>
              <a:t> ЗАМЫН БОРДЮР | БОРЖУР</a:t>
            </a:r>
            <a:endParaRPr lang="mn-MN" b="1" i="0" dirty="0">
              <a:effectLst/>
              <a:latin typeface="inherit"/>
            </a:endParaRPr>
          </a:p>
          <a:p>
            <a:pPr algn="ctr"/>
            <a:r>
              <a:rPr lang="ru-RU" sz="1100" b="1" i="0" dirty="0">
                <a:effectLst/>
                <a:latin typeface="inherit"/>
              </a:rPr>
              <a:t>ЗАРНА, ЗАХИАЛГА АВНА.</a:t>
            </a:r>
            <a:endParaRPr lang="en-US" sz="11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65E2E-F5FE-8D3E-AC33-9AB085311420}"/>
              </a:ext>
            </a:extLst>
          </p:cNvPr>
          <p:cNvSpPr txBox="1"/>
          <p:nvPr/>
        </p:nvSpPr>
        <p:spPr>
          <a:xfrm>
            <a:off x="881844" y="1700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“ЕСҮБАЯН ЗУЛ” </a:t>
            </a:r>
            <a:r>
              <a:rPr lang="mn-MN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ХХК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Star: 24 Points 17">
            <a:extLst>
              <a:ext uri="{FF2B5EF4-FFF2-40B4-BE49-F238E27FC236}">
                <a16:creationId xmlns:a16="http://schemas.microsoft.com/office/drawing/2014/main" id="{0E87B592-9B55-36CC-1A37-642A09FB46D9}"/>
              </a:ext>
            </a:extLst>
          </p:cNvPr>
          <p:cNvSpPr/>
          <p:nvPr/>
        </p:nvSpPr>
        <p:spPr>
          <a:xfrm>
            <a:off x="2614702" y="2610036"/>
            <a:ext cx="1543506" cy="1543506"/>
          </a:xfrm>
          <a:prstGeom prst="star24">
            <a:avLst>
              <a:gd name="adj" fmla="val 46295"/>
            </a:avLst>
          </a:prstGeom>
          <a:solidFill>
            <a:srgbClr val="1715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6C297-DC2B-64D8-426F-E11E8C234E67}"/>
              </a:ext>
            </a:extLst>
          </p:cNvPr>
          <p:cNvSpPr txBox="1"/>
          <p:nvPr/>
        </p:nvSpPr>
        <p:spPr>
          <a:xfrm>
            <a:off x="2690664" y="339889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44705"/>
                </a:solidFill>
              </a:rPr>
              <a:t>3’</a:t>
            </a:r>
            <a:r>
              <a:rPr lang="mn-MN" sz="2400" b="1" dirty="0">
                <a:solidFill>
                  <a:srgbClr val="F44705"/>
                </a:solidFill>
              </a:rPr>
              <a:t>0</a:t>
            </a:r>
            <a:r>
              <a:rPr lang="en-US" sz="2400" b="1" dirty="0">
                <a:solidFill>
                  <a:srgbClr val="F44705"/>
                </a:solidFill>
              </a:rPr>
              <a:t>00</a:t>
            </a:r>
            <a:r>
              <a:rPr lang="mn-MN" sz="2400" b="1" dirty="0">
                <a:solidFill>
                  <a:srgbClr val="F44705"/>
                </a:solidFill>
              </a:rPr>
              <a:t>₮</a:t>
            </a:r>
            <a:endParaRPr lang="en-US" sz="2400" b="1" dirty="0">
              <a:solidFill>
                <a:srgbClr val="F4470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9E52F1-1349-1CA5-0E04-875C4B910254}"/>
              </a:ext>
            </a:extLst>
          </p:cNvPr>
          <p:cNvSpPr txBox="1"/>
          <p:nvPr/>
        </p:nvSpPr>
        <p:spPr>
          <a:xfrm>
            <a:off x="2690664" y="324500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1400" b="1" dirty="0">
                <a:solidFill>
                  <a:srgbClr val="F44705"/>
                </a:solidFill>
              </a:rPr>
              <a:t>3</a:t>
            </a:r>
            <a:r>
              <a:rPr lang="en-US" sz="1400" b="1" dirty="0">
                <a:solidFill>
                  <a:srgbClr val="F44705"/>
                </a:solidFill>
              </a:rPr>
              <a:t>’</a:t>
            </a:r>
            <a:r>
              <a:rPr lang="mn-MN" sz="1400" b="1" dirty="0">
                <a:solidFill>
                  <a:srgbClr val="F44705"/>
                </a:solidFill>
              </a:rPr>
              <a:t>8</a:t>
            </a:r>
            <a:r>
              <a:rPr lang="en-US" sz="1400" b="1" dirty="0">
                <a:solidFill>
                  <a:srgbClr val="F44705"/>
                </a:solidFill>
              </a:rPr>
              <a:t>00</a:t>
            </a:r>
            <a:r>
              <a:rPr lang="mn-MN" sz="1400" b="1" dirty="0">
                <a:solidFill>
                  <a:srgbClr val="F44705"/>
                </a:solidFill>
              </a:rPr>
              <a:t>₮</a:t>
            </a:r>
            <a:endParaRPr lang="en-US" sz="1400" b="1" dirty="0">
              <a:solidFill>
                <a:srgbClr val="F44705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5CB02E-1480-7E7E-5F4D-F9EFE4B3EAAC}"/>
              </a:ext>
            </a:extLst>
          </p:cNvPr>
          <p:cNvGrpSpPr/>
          <p:nvPr/>
        </p:nvGrpSpPr>
        <p:grpSpPr>
          <a:xfrm>
            <a:off x="3330115" y="3398889"/>
            <a:ext cx="673009" cy="45719"/>
            <a:chOff x="3310429" y="3294112"/>
            <a:chExt cx="69269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77ABD5-BFE8-B41D-20FA-F4832EEED258}"/>
                </a:ext>
              </a:extLst>
            </p:cNvPr>
            <p:cNvCxnSpPr>
              <a:cxnSpLocks/>
            </p:cNvCxnSpPr>
            <p:nvPr/>
          </p:nvCxnSpPr>
          <p:spPr>
            <a:xfrm rot="480000">
              <a:off x="3310429" y="3294112"/>
              <a:ext cx="692696" cy="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1281BF-3468-68ED-7D9B-E041E0D537C0}"/>
                </a:ext>
              </a:extLst>
            </p:cNvPr>
            <p:cNvCxnSpPr>
              <a:cxnSpLocks/>
            </p:cNvCxnSpPr>
            <p:nvPr/>
          </p:nvCxnSpPr>
          <p:spPr>
            <a:xfrm rot="21120000" flipH="1">
              <a:off x="3310429" y="3294112"/>
              <a:ext cx="692696" cy="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8F543E3-DC29-EFA7-349E-D095DE298ADD}"/>
              </a:ext>
            </a:extLst>
          </p:cNvPr>
          <p:cNvSpPr txBox="1"/>
          <p:nvPr/>
        </p:nvSpPr>
        <p:spPr>
          <a:xfrm rot="20799553">
            <a:off x="2567242" y="3011173"/>
            <a:ext cx="161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Онцгой санал</a:t>
            </a:r>
            <a:endParaRPr lang="en-US" sz="1400" b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50BC5D-4C7B-76E9-3918-A4BFD80A25E7}"/>
              </a:ext>
            </a:extLst>
          </p:cNvPr>
          <p:cNvSpPr txBox="1"/>
          <p:nvPr/>
        </p:nvSpPr>
        <p:spPr>
          <a:xfrm rot="20799553">
            <a:off x="2479739" y="2813037"/>
            <a:ext cx="161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 сарын</a:t>
            </a:r>
            <a:endParaRPr lang="en-US" sz="1400" b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 descr="A picture containing outdoor, ground, container, box&#10;&#10;Description automatically generated">
            <a:extLst>
              <a:ext uri="{FF2B5EF4-FFF2-40B4-BE49-F238E27FC236}">
                <a16:creationId xmlns:a16="http://schemas.microsoft.com/office/drawing/2014/main" id="{1582ADC9-A180-1529-D513-7C5FB7BBB4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9051" r="25986"/>
          <a:stretch/>
        </p:blipFill>
        <p:spPr>
          <a:xfrm>
            <a:off x="466087" y="3372132"/>
            <a:ext cx="731520" cy="73152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picture containing building, building material, brick&#10;&#10;Description automatically generated">
            <a:extLst>
              <a:ext uri="{FF2B5EF4-FFF2-40B4-BE49-F238E27FC236}">
                <a16:creationId xmlns:a16="http://schemas.microsoft.com/office/drawing/2014/main" id="{F361E912-C316-96A5-185B-14975F05B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58" y="3372132"/>
            <a:ext cx="731520" cy="73152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33349-4047-0883-CC2B-574286EE873D}"/>
              </a:ext>
            </a:extLst>
          </p:cNvPr>
          <p:cNvSpPr txBox="1"/>
          <p:nvPr/>
        </p:nvSpPr>
        <p:spPr>
          <a:xfrm>
            <a:off x="3230724" y="2352252"/>
            <a:ext cx="927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800" i="1" dirty="0"/>
              <a:t>Хэмжээ: 50</a:t>
            </a:r>
            <a:r>
              <a:rPr lang="en-US" sz="800" i="1" dirty="0"/>
              <a:t>x</a:t>
            </a:r>
            <a:r>
              <a:rPr lang="mn-MN" sz="800" i="1" dirty="0"/>
              <a:t>8</a:t>
            </a:r>
            <a:r>
              <a:rPr lang="en-US" sz="800" i="1" dirty="0"/>
              <a:t>x</a:t>
            </a:r>
            <a:r>
              <a:rPr lang="mn-MN" sz="800" i="1" dirty="0"/>
              <a:t>15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90227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2D4718-8F88-1A1B-AA70-B7647B0DF3D2}"/>
              </a:ext>
            </a:extLst>
          </p:cNvPr>
          <p:cNvSpPr/>
          <p:nvPr/>
        </p:nvSpPr>
        <p:spPr>
          <a:xfrm>
            <a:off x="0" y="0"/>
            <a:ext cx="4572000" cy="4572000"/>
          </a:xfrm>
          <a:prstGeom prst="rect">
            <a:avLst/>
          </a:prstGeom>
          <a:solidFill>
            <a:srgbClr val="171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building, building material, row, bunch&#10;&#10;Description automatically generated">
            <a:extLst>
              <a:ext uri="{FF2B5EF4-FFF2-40B4-BE49-F238E27FC236}">
                <a16:creationId xmlns:a16="http://schemas.microsoft.com/office/drawing/2014/main" id="{2E2FDEF6-AEA2-AA44-9C04-D89E371555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10360" r="8868" b="10873"/>
          <a:stretch/>
        </p:blipFill>
        <p:spPr>
          <a:xfrm>
            <a:off x="358245" y="358244"/>
            <a:ext cx="3871972" cy="387197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D205F0F-3BD1-B32C-75AD-6D4C15F78331}"/>
              </a:ext>
            </a:extLst>
          </p:cNvPr>
          <p:cNvSpPr/>
          <p:nvPr/>
        </p:nvSpPr>
        <p:spPr>
          <a:xfrm>
            <a:off x="1286958" y="3372132"/>
            <a:ext cx="731520" cy="7315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5CFE98-C79F-9A7A-1CC8-E668BBFB38E4}"/>
              </a:ext>
            </a:extLst>
          </p:cNvPr>
          <p:cNvSpPr/>
          <p:nvPr/>
        </p:nvSpPr>
        <p:spPr>
          <a:xfrm>
            <a:off x="341784" y="341784"/>
            <a:ext cx="3888432" cy="3888432"/>
          </a:xfrm>
          <a:prstGeom prst="rect">
            <a:avLst/>
          </a:prstGeom>
          <a:noFill/>
          <a:ln w="28575">
            <a:solidFill>
              <a:srgbClr val="F44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A3CE2-D7DC-BC60-DB14-6BDF29567BB5}"/>
              </a:ext>
            </a:extLst>
          </p:cNvPr>
          <p:cNvSpPr txBox="1"/>
          <p:nvPr/>
        </p:nvSpPr>
        <p:spPr>
          <a:xfrm>
            <a:off x="413792" y="1824171"/>
            <a:ext cx="3744416" cy="55399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n-MN" b="1" dirty="0">
                <a:solidFill>
                  <a:srgbClr val="F44705"/>
                </a:solidFill>
                <a:latin typeface="inherit"/>
              </a:rPr>
              <a:t>ЭКО ХАВТАН</a:t>
            </a:r>
            <a:r>
              <a:rPr lang="en-US" b="1" dirty="0">
                <a:solidFill>
                  <a:srgbClr val="F44705"/>
                </a:solidFill>
                <a:latin typeface="inherit"/>
              </a:rPr>
              <a:t> </a:t>
            </a:r>
            <a:r>
              <a:rPr lang="mn-MN" b="1" dirty="0">
                <a:solidFill>
                  <a:srgbClr val="F44705"/>
                </a:solidFill>
                <a:latin typeface="inherit"/>
              </a:rPr>
              <a:t>| ДААЦЫН</a:t>
            </a:r>
            <a:endParaRPr lang="mn-MN" b="1" i="0" dirty="0">
              <a:solidFill>
                <a:srgbClr val="F44705"/>
              </a:solidFill>
              <a:effectLst/>
              <a:latin typeface="inherit"/>
            </a:endParaRPr>
          </a:p>
          <a:p>
            <a:pPr algn="ctr"/>
            <a:r>
              <a:rPr lang="ru-RU" sz="1100" b="1" i="0" dirty="0">
                <a:solidFill>
                  <a:srgbClr val="F44705"/>
                </a:solidFill>
                <a:effectLst/>
                <a:latin typeface="inherit"/>
              </a:rPr>
              <a:t>ЗАРНА, ЗАХИАЛГА АВНА.</a:t>
            </a:r>
            <a:endParaRPr lang="en-US" sz="1100" b="1" dirty="0">
              <a:solidFill>
                <a:srgbClr val="F4470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65E2E-F5FE-8D3E-AC33-9AB085311420}"/>
              </a:ext>
            </a:extLst>
          </p:cNvPr>
          <p:cNvSpPr txBox="1"/>
          <p:nvPr/>
        </p:nvSpPr>
        <p:spPr>
          <a:xfrm>
            <a:off x="881844" y="1700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“ЕСҮБАЯН ЗУЛ” </a:t>
            </a:r>
            <a:r>
              <a:rPr lang="mn-MN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ХХК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Star: 24 Points 17">
            <a:extLst>
              <a:ext uri="{FF2B5EF4-FFF2-40B4-BE49-F238E27FC236}">
                <a16:creationId xmlns:a16="http://schemas.microsoft.com/office/drawing/2014/main" id="{0E87B592-9B55-36CC-1A37-642A09FB46D9}"/>
              </a:ext>
            </a:extLst>
          </p:cNvPr>
          <p:cNvSpPr/>
          <p:nvPr/>
        </p:nvSpPr>
        <p:spPr>
          <a:xfrm>
            <a:off x="2614702" y="2610036"/>
            <a:ext cx="1543506" cy="1543506"/>
          </a:xfrm>
          <a:prstGeom prst="star24">
            <a:avLst>
              <a:gd name="adj" fmla="val 46295"/>
            </a:avLst>
          </a:prstGeom>
          <a:solidFill>
            <a:srgbClr val="171521"/>
          </a:solidFill>
          <a:ln>
            <a:solidFill>
              <a:srgbClr val="F44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6C297-DC2B-64D8-426F-E11E8C234E67}"/>
              </a:ext>
            </a:extLst>
          </p:cNvPr>
          <p:cNvSpPr txBox="1"/>
          <p:nvPr/>
        </p:nvSpPr>
        <p:spPr>
          <a:xfrm>
            <a:off x="2690664" y="339889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44705"/>
                </a:solidFill>
              </a:rPr>
              <a:t>21’000</a:t>
            </a:r>
            <a:r>
              <a:rPr lang="mn-MN" sz="2400" b="1" dirty="0">
                <a:solidFill>
                  <a:srgbClr val="F44705"/>
                </a:solidFill>
              </a:rPr>
              <a:t>₮</a:t>
            </a:r>
            <a:endParaRPr lang="en-US" sz="2400" b="1" dirty="0">
              <a:solidFill>
                <a:srgbClr val="F4470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9E52F1-1349-1CA5-0E04-875C4B910254}"/>
              </a:ext>
            </a:extLst>
          </p:cNvPr>
          <p:cNvSpPr txBox="1"/>
          <p:nvPr/>
        </p:nvSpPr>
        <p:spPr>
          <a:xfrm>
            <a:off x="2690664" y="324500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44705"/>
                </a:solidFill>
              </a:rPr>
              <a:t>26’</a:t>
            </a:r>
            <a:r>
              <a:rPr lang="mn-MN" sz="1400" b="1" dirty="0">
                <a:solidFill>
                  <a:srgbClr val="F44705"/>
                </a:solidFill>
              </a:rPr>
              <a:t>5</a:t>
            </a:r>
            <a:r>
              <a:rPr lang="en-US" sz="1400" b="1" dirty="0">
                <a:solidFill>
                  <a:srgbClr val="F44705"/>
                </a:solidFill>
              </a:rPr>
              <a:t>00</a:t>
            </a:r>
            <a:r>
              <a:rPr lang="mn-MN" sz="1400" b="1" dirty="0">
                <a:solidFill>
                  <a:srgbClr val="F44705"/>
                </a:solidFill>
              </a:rPr>
              <a:t>₮</a:t>
            </a:r>
            <a:endParaRPr lang="en-US" sz="1400" b="1" dirty="0">
              <a:solidFill>
                <a:srgbClr val="F44705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5CB02E-1480-7E7E-5F4D-F9EFE4B3EAAC}"/>
              </a:ext>
            </a:extLst>
          </p:cNvPr>
          <p:cNvGrpSpPr/>
          <p:nvPr/>
        </p:nvGrpSpPr>
        <p:grpSpPr>
          <a:xfrm>
            <a:off x="3330115" y="3398889"/>
            <a:ext cx="673009" cy="45719"/>
            <a:chOff x="3310429" y="3294112"/>
            <a:chExt cx="69269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77ABD5-BFE8-B41D-20FA-F4832EEED258}"/>
                </a:ext>
              </a:extLst>
            </p:cNvPr>
            <p:cNvCxnSpPr>
              <a:cxnSpLocks/>
            </p:cNvCxnSpPr>
            <p:nvPr/>
          </p:nvCxnSpPr>
          <p:spPr>
            <a:xfrm rot="480000">
              <a:off x="3310429" y="3294112"/>
              <a:ext cx="692696" cy="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1281BF-3468-68ED-7D9B-E041E0D537C0}"/>
                </a:ext>
              </a:extLst>
            </p:cNvPr>
            <p:cNvCxnSpPr>
              <a:cxnSpLocks/>
            </p:cNvCxnSpPr>
            <p:nvPr/>
          </p:nvCxnSpPr>
          <p:spPr>
            <a:xfrm rot="21120000" flipH="1">
              <a:off x="3310429" y="3294112"/>
              <a:ext cx="692696" cy="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8F543E3-DC29-EFA7-349E-D095DE298ADD}"/>
              </a:ext>
            </a:extLst>
          </p:cNvPr>
          <p:cNvSpPr txBox="1"/>
          <p:nvPr/>
        </p:nvSpPr>
        <p:spPr>
          <a:xfrm rot="20799553">
            <a:off x="2567242" y="3011173"/>
            <a:ext cx="161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Онцгой санал</a:t>
            </a:r>
            <a:endParaRPr lang="en-US" sz="1400" b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50BC5D-4C7B-76E9-3918-A4BFD80A25E7}"/>
              </a:ext>
            </a:extLst>
          </p:cNvPr>
          <p:cNvSpPr txBox="1"/>
          <p:nvPr/>
        </p:nvSpPr>
        <p:spPr>
          <a:xfrm rot="20799553">
            <a:off x="2479739" y="2813037"/>
            <a:ext cx="161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 сарын</a:t>
            </a:r>
            <a:endParaRPr lang="en-US" sz="1400" b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Picture 26" descr="A picture containing outdoor, sky, ground&#10;&#10;Description automatically generated">
            <a:extLst>
              <a:ext uri="{FF2B5EF4-FFF2-40B4-BE49-F238E27FC236}">
                <a16:creationId xmlns:a16="http://schemas.microsoft.com/office/drawing/2014/main" id="{EF1C7E1D-D1BC-B9FC-D2DF-673638F174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24688" b="10759"/>
          <a:stretch/>
        </p:blipFill>
        <p:spPr>
          <a:xfrm>
            <a:off x="1286958" y="3372132"/>
            <a:ext cx="731520" cy="73152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7437B95-FE4D-2CD9-E331-E13D6C9ABD4F}"/>
              </a:ext>
            </a:extLst>
          </p:cNvPr>
          <p:cNvSpPr/>
          <p:nvPr/>
        </p:nvSpPr>
        <p:spPr>
          <a:xfrm>
            <a:off x="466087" y="3372132"/>
            <a:ext cx="731520" cy="7315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0C9EB183-EE16-A67E-0542-10BEE47E52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4" b="8564"/>
          <a:stretch/>
        </p:blipFill>
        <p:spPr>
          <a:xfrm>
            <a:off x="466087" y="3372132"/>
            <a:ext cx="731520" cy="73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9540A8-1C56-3F10-A859-44E56543BE63}"/>
              </a:ext>
            </a:extLst>
          </p:cNvPr>
          <p:cNvSpPr txBox="1"/>
          <p:nvPr/>
        </p:nvSpPr>
        <p:spPr>
          <a:xfrm>
            <a:off x="3388686" y="3673328"/>
            <a:ext cx="6029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b="1" dirty="0">
                <a:solidFill>
                  <a:srgbClr val="F44705"/>
                </a:solidFill>
                <a:latin typeface="inherit"/>
              </a:rPr>
              <a:t>1м.кв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421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2D4718-8F88-1A1B-AA70-B7647B0DF3D2}"/>
              </a:ext>
            </a:extLst>
          </p:cNvPr>
          <p:cNvSpPr/>
          <p:nvPr/>
        </p:nvSpPr>
        <p:spPr>
          <a:xfrm>
            <a:off x="0" y="0"/>
            <a:ext cx="4572000" cy="4572000"/>
          </a:xfrm>
          <a:prstGeom prst="rect">
            <a:avLst/>
          </a:prstGeom>
          <a:solidFill>
            <a:srgbClr val="171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ound, outdoor, brick, sidewalk&#10;&#10;Description automatically generated">
            <a:extLst>
              <a:ext uri="{FF2B5EF4-FFF2-40B4-BE49-F238E27FC236}">
                <a16:creationId xmlns:a16="http://schemas.microsoft.com/office/drawing/2014/main" id="{E447E7B7-D513-9875-FFB5-DF393E844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7" b="24410"/>
          <a:stretch/>
        </p:blipFill>
        <p:spPr>
          <a:xfrm>
            <a:off x="353941" y="358244"/>
            <a:ext cx="3855512" cy="385551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D205F0F-3BD1-B32C-75AD-6D4C15F78331}"/>
              </a:ext>
            </a:extLst>
          </p:cNvPr>
          <p:cNvSpPr/>
          <p:nvPr/>
        </p:nvSpPr>
        <p:spPr>
          <a:xfrm>
            <a:off x="1286958" y="3372132"/>
            <a:ext cx="731520" cy="7315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5CFE98-C79F-9A7A-1CC8-E668BBFB38E4}"/>
              </a:ext>
            </a:extLst>
          </p:cNvPr>
          <p:cNvSpPr/>
          <p:nvPr/>
        </p:nvSpPr>
        <p:spPr>
          <a:xfrm>
            <a:off x="341784" y="341784"/>
            <a:ext cx="3888432" cy="3888432"/>
          </a:xfrm>
          <a:prstGeom prst="rect">
            <a:avLst/>
          </a:prstGeom>
          <a:noFill/>
          <a:ln w="28575">
            <a:solidFill>
              <a:srgbClr val="F44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A3CE2-D7DC-BC60-DB14-6BDF29567BB5}"/>
              </a:ext>
            </a:extLst>
          </p:cNvPr>
          <p:cNvSpPr txBox="1"/>
          <p:nvPr/>
        </p:nvSpPr>
        <p:spPr>
          <a:xfrm>
            <a:off x="413792" y="1824171"/>
            <a:ext cx="3744416" cy="55399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n-MN" b="1" dirty="0">
                <a:solidFill>
                  <a:srgbClr val="F44705"/>
                </a:solidFill>
                <a:latin typeface="inherit"/>
              </a:rPr>
              <a:t>ЯВГАН ЗАМЫН ХАВТАН | </a:t>
            </a:r>
            <a:r>
              <a:rPr lang="en-US" b="1" dirty="0">
                <a:solidFill>
                  <a:srgbClr val="F44705"/>
                </a:solidFill>
                <a:latin typeface="inherit"/>
              </a:rPr>
              <a:t>10x20</a:t>
            </a:r>
            <a:endParaRPr lang="mn-MN" b="1" i="0" dirty="0">
              <a:solidFill>
                <a:srgbClr val="F44705"/>
              </a:solidFill>
              <a:effectLst/>
              <a:latin typeface="inherit"/>
            </a:endParaRPr>
          </a:p>
          <a:p>
            <a:pPr algn="ctr"/>
            <a:r>
              <a:rPr lang="ru-RU" sz="1100" b="1" i="0" dirty="0">
                <a:solidFill>
                  <a:srgbClr val="F44705"/>
                </a:solidFill>
                <a:effectLst/>
                <a:latin typeface="inherit"/>
              </a:rPr>
              <a:t>ЗАРНА, ЗАХИАЛГА АВНА.</a:t>
            </a:r>
            <a:endParaRPr lang="en-US" sz="1100" b="1" dirty="0">
              <a:solidFill>
                <a:srgbClr val="F4470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65E2E-F5FE-8D3E-AC33-9AB085311420}"/>
              </a:ext>
            </a:extLst>
          </p:cNvPr>
          <p:cNvSpPr txBox="1"/>
          <p:nvPr/>
        </p:nvSpPr>
        <p:spPr>
          <a:xfrm>
            <a:off x="881844" y="1700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“ЕСҮБАЯН ЗУЛ” </a:t>
            </a:r>
            <a:r>
              <a:rPr lang="mn-MN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ХХК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Star: 24 Points 17">
            <a:extLst>
              <a:ext uri="{FF2B5EF4-FFF2-40B4-BE49-F238E27FC236}">
                <a16:creationId xmlns:a16="http://schemas.microsoft.com/office/drawing/2014/main" id="{0E87B592-9B55-36CC-1A37-642A09FB46D9}"/>
              </a:ext>
            </a:extLst>
          </p:cNvPr>
          <p:cNvSpPr/>
          <p:nvPr/>
        </p:nvSpPr>
        <p:spPr>
          <a:xfrm>
            <a:off x="2614702" y="2610036"/>
            <a:ext cx="1543506" cy="1543506"/>
          </a:xfrm>
          <a:prstGeom prst="star24">
            <a:avLst>
              <a:gd name="adj" fmla="val 46295"/>
            </a:avLst>
          </a:prstGeom>
          <a:solidFill>
            <a:srgbClr val="171521"/>
          </a:solidFill>
          <a:ln>
            <a:solidFill>
              <a:srgbClr val="F44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6C297-DC2B-64D8-426F-E11E8C234E67}"/>
              </a:ext>
            </a:extLst>
          </p:cNvPr>
          <p:cNvSpPr txBox="1"/>
          <p:nvPr/>
        </p:nvSpPr>
        <p:spPr>
          <a:xfrm>
            <a:off x="2690664" y="339889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2400" b="1" dirty="0">
                <a:solidFill>
                  <a:srgbClr val="F44705"/>
                </a:solidFill>
              </a:rPr>
              <a:t>28</a:t>
            </a:r>
            <a:r>
              <a:rPr lang="en-US" sz="2400" b="1" dirty="0">
                <a:solidFill>
                  <a:srgbClr val="F44705"/>
                </a:solidFill>
              </a:rPr>
              <a:t>’</a:t>
            </a:r>
            <a:r>
              <a:rPr lang="mn-MN" sz="2400" b="1" dirty="0">
                <a:solidFill>
                  <a:srgbClr val="F44705"/>
                </a:solidFill>
              </a:rPr>
              <a:t>0</a:t>
            </a:r>
            <a:r>
              <a:rPr lang="en-US" sz="2400" b="1" dirty="0">
                <a:solidFill>
                  <a:srgbClr val="F44705"/>
                </a:solidFill>
              </a:rPr>
              <a:t>00</a:t>
            </a:r>
            <a:r>
              <a:rPr lang="mn-MN" sz="2400" b="1" dirty="0">
                <a:solidFill>
                  <a:srgbClr val="F44705"/>
                </a:solidFill>
              </a:rPr>
              <a:t>₮</a:t>
            </a:r>
            <a:endParaRPr lang="en-US" sz="2400" b="1" dirty="0">
              <a:solidFill>
                <a:srgbClr val="F4470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9E52F1-1349-1CA5-0E04-875C4B910254}"/>
              </a:ext>
            </a:extLst>
          </p:cNvPr>
          <p:cNvSpPr txBox="1"/>
          <p:nvPr/>
        </p:nvSpPr>
        <p:spPr>
          <a:xfrm>
            <a:off x="2690664" y="324500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1400" b="1" dirty="0">
                <a:solidFill>
                  <a:srgbClr val="F44705"/>
                </a:solidFill>
              </a:rPr>
              <a:t>30</a:t>
            </a:r>
            <a:r>
              <a:rPr lang="en-US" sz="1400" b="1" dirty="0">
                <a:solidFill>
                  <a:srgbClr val="F44705"/>
                </a:solidFill>
              </a:rPr>
              <a:t>’</a:t>
            </a:r>
            <a:r>
              <a:rPr lang="mn-MN" sz="1400" b="1" dirty="0">
                <a:solidFill>
                  <a:srgbClr val="F44705"/>
                </a:solidFill>
              </a:rPr>
              <a:t>0</a:t>
            </a:r>
            <a:r>
              <a:rPr lang="en-US" sz="1400" b="1" dirty="0">
                <a:solidFill>
                  <a:srgbClr val="F44705"/>
                </a:solidFill>
              </a:rPr>
              <a:t>00</a:t>
            </a:r>
            <a:r>
              <a:rPr lang="mn-MN" sz="1400" b="1" dirty="0">
                <a:solidFill>
                  <a:srgbClr val="F44705"/>
                </a:solidFill>
              </a:rPr>
              <a:t>₮</a:t>
            </a:r>
            <a:endParaRPr lang="en-US" sz="1400" b="1" dirty="0">
              <a:solidFill>
                <a:srgbClr val="F44705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5CB02E-1480-7E7E-5F4D-F9EFE4B3EAAC}"/>
              </a:ext>
            </a:extLst>
          </p:cNvPr>
          <p:cNvGrpSpPr/>
          <p:nvPr/>
        </p:nvGrpSpPr>
        <p:grpSpPr>
          <a:xfrm>
            <a:off x="3330115" y="3398889"/>
            <a:ext cx="673009" cy="45719"/>
            <a:chOff x="3310429" y="3294112"/>
            <a:chExt cx="69269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77ABD5-BFE8-B41D-20FA-F4832EEED258}"/>
                </a:ext>
              </a:extLst>
            </p:cNvPr>
            <p:cNvCxnSpPr>
              <a:cxnSpLocks/>
            </p:cNvCxnSpPr>
            <p:nvPr/>
          </p:nvCxnSpPr>
          <p:spPr>
            <a:xfrm rot="480000">
              <a:off x="3310429" y="3294112"/>
              <a:ext cx="692696" cy="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1281BF-3468-68ED-7D9B-E041E0D537C0}"/>
                </a:ext>
              </a:extLst>
            </p:cNvPr>
            <p:cNvCxnSpPr>
              <a:cxnSpLocks/>
            </p:cNvCxnSpPr>
            <p:nvPr/>
          </p:nvCxnSpPr>
          <p:spPr>
            <a:xfrm rot="21120000" flipH="1">
              <a:off x="3310429" y="3294112"/>
              <a:ext cx="692696" cy="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8F543E3-DC29-EFA7-349E-D095DE298ADD}"/>
              </a:ext>
            </a:extLst>
          </p:cNvPr>
          <p:cNvSpPr txBox="1"/>
          <p:nvPr/>
        </p:nvSpPr>
        <p:spPr>
          <a:xfrm rot="20799553">
            <a:off x="2567242" y="3011173"/>
            <a:ext cx="161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Онцгой санал</a:t>
            </a:r>
            <a:endParaRPr lang="en-US" sz="1400" b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50BC5D-4C7B-76E9-3918-A4BFD80A25E7}"/>
              </a:ext>
            </a:extLst>
          </p:cNvPr>
          <p:cNvSpPr txBox="1"/>
          <p:nvPr/>
        </p:nvSpPr>
        <p:spPr>
          <a:xfrm rot="20799553">
            <a:off x="2479739" y="2813037"/>
            <a:ext cx="161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 сарын</a:t>
            </a:r>
            <a:endParaRPr lang="en-US" sz="1400" b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437B95-FE4D-2CD9-E331-E13D6C9ABD4F}"/>
              </a:ext>
            </a:extLst>
          </p:cNvPr>
          <p:cNvSpPr/>
          <p:nvPr/>
        </p:nvSpPr>
        <p:spPr>
          <a:xfrm>
            <a:off x="466087" y="3372132"/>
            <a:ext cx="731520" cy="7315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99424C-356A-F1F9-CE5F-6431D1828762}"/>
              </a:ext>
            </a:extLst>
          </p:cNvPr>
          <p:cNvSpPr txBox="1"/>
          <p:nvPr/>
        </p:nvSpPr>
        <p:spPr>
          <a:xfrm>
            <a:off x="3388686" y="3673328"/>
            <a:ext cx="6029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b="1" dirty="0">
                <a:solidFill>
                  <a:srgbClr val="F44705"/>
                </a:solidFill>
                <a:latin typeface="inherit"/>
              </a:rPr>
              <a:t>1м.кв 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CE72A-DACF-977F-F017-1126356785F2}"/>
              </a:ext>
            </a:extLst>
          </p:cNvPr>
          <p:cNvSpPr txBox="1"/>
          <p:nvPr/>
        </p:nvSpPr>
        <p:spPr>
          <a:xfrm>
            <a:off x="2466020" y="2352252"/>
            <a:ext cx="16921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800" b="1" i="1" dirty="0">
                <a:solidFill>
                  <a:schemeClr val="bg1"/>
                </a:solidFill>
                <a:highlight>
                  <a:srgbClr val="F44705"/>
                </a:highlight>
              </a:rPr>
              <a:t>Улаан, ногоон, шар өнгөтэй</a:t>
            </a:r>
            <a:endParaRPr lang="en-US" sz="800" b="1" i="1" dirty="0">
              <a:solidFill>
                <a:schemeClr val="bg1"/>
              </a:solidFill>
              <a:highlight>
                <a:srgbClr val="F4470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1169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12D4718-8F88-1A1B-AA70-B7647B0DF3D2}"/>
              </a:ext>
            </a:extLst>
          </p:cNvPr>
          <p:cNvSpPr/>
          <p:nvPr/>
        </p:nvSpPr>
        <p:spPr>
          <a:xfrm>
            <a:off x="0" y="0"/>
            <a:ext cx="4572000" cy="457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ound, outdoor, brick, sidewalk&#10;&#10;Description automatically generated">
            <a:extLst>
              <a:ext uri="{FF2B5EF4-FFF2-40B4-BE49-F238E27FC236}">
                <a16:creationId xmlns:a16="http://schemas.microsoft.com/office/drawing/2014/main" id="{E447E7B7-D513-9875-FFB5-DF393E844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7" b="24410"/>
          <a:stretch/>
        </p:blipFill>
        <p:spPr>
          <a:xfrm>
            <a:off x="353941" y="358244"/>
            <a:ext cx="3855512" cy="385551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D205F0F-3BD1-B32C-75AD-6D4C15F78331}"/>
              </a:ext>
            </a:extLst>
          </p:cNvPr>
          <p:cNvSpPr/>
          <p:nvPr/>
        </p:nvSpPr>
        <p:spPr>
          <a:xfrm>
            <a:off x="1286958" y="3372132"/>
            <a:ext cx="731520" cy="7315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5CFE98-C79F-9A7A-1CC8-E668BBFB38E4}"/>
              </a:ext>
            </a:extLst>
          </p:cNvPr>
          <p:cNvSpPr/>
          <p:nvPr/>
        </p:nvSpPr>
        <p:spPr>
          <a:xfrm>
            <a:off x="341784" y="341784"/>
            <a:ext cx="3888432" cy="38884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A3CE2-D7DC-BC60-DB14-6BDF29567BB5}"/>
              </a:ext>
            </a:extLst>
          </p:cNvPr>
          <p:cNvSpPr txBox="1"/>
          <p:nvPr/>
        </p:nvSpPr>
        <p:spPr>
          <a:xfrm>
            <a:off x="413792" y="1824171"/>
            <a:ext cx="3744416" cy="55399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n-MN" b="1" dirty="0">
                <a:latin typeface="inherit"/>
              </a:rPr>
              <a:t>ЯВГАН ЗАМЫН ХАВТАН | </a:t>
            </a:r>
            <a:r>
              <a:rPr lang="en-US" b="1" dirty="0">
                <a:latin typeface="inherit"/>
              </a:rPr>
              <a:t>10x20</a:t>
            </a:r>
            <a:endParaRPr lang="mn-MN" b="1" i="0" dirty="0">
              <a:effectLst/>
              <a:latin typeface="inherit"/>
            </a:endParaRPr>
          </a:p>
          <a:p>
            <a:pPr algn="ctr"/>
            <a:r>
              <a:rPr lang="ru-RU" sz="1100" b="1" i="0" dirty="0">
                <a:effectLst/>
                <a:latin typeface="inherit"/>
              </a:rPr>
              <a:t>ЗАРНА, ЗАХИАЛГА АВНА.</a:t>
            </a:r>
            <a:endParaRPr lang="en-US" sz="11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65E2E-F5FE-8D3E-AC33-9AB085311420}"/>
              </a:ext>
            </a:extLst>
          </p:cNvPr>
          <p:cNvSpPr txBox="1"/>
          <p:nvPr/>
        </p:nvSpPr>
        <p:spPr>
          <a:xfrm>
            <a:off x="881844" y="1700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“ЕСҮБАЯН ЗУЛ” </a:t>
            </a:r>
            <a:r>
              <a:rPr lang="mn-MN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ХХК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Star: 24 Points 17">
            <a:extLst>
              <a:ext uri="{FF2B5EF4-FFF2-40B4-BE49-F238E27FC236}">
                <a16:creationId xmlns:a16="http://schemas.microsoft.com/office/drawing/2014/main" id="{0E87B592-9B55-36CC-1A37-642A09FB46D9}"/>
              </a:ext>
            </a:extLst>
          </p:cNvPr>
          <p:cNvSpPr/>
          <p:nvPr/>
        </p:nvSpPr>
        <p:spPr>
          <a:xfrm>
            <a:off x="2614702" y="2610036"/>
            <a:ext cx="1543506" cy="1543506"/>
          </a:xfrm>
          <a:prstGeom prst="star24">
            <a:avLst>
              <a:gd name="adj" fmla="val 46295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6C297-DC2B-64D8-426F-E11E8C234E67}"/>
              </a:ext>
            </a:extLst>
          </p:cNvPr>
          <p:cNvSpPr txBox="1"/>
          <p:nvPr/>
        </p:nvSpPr>
        <p:spPr>
          <a:xfrm>
            <a:off x="2690664" y="339889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2400" b="1" dirty="0">
                <a:solidFill>
                  <a:srgbClr val="F44705"/>
                </a:solidFill>
              </a:rPr>
              <a:t>25</a:t>
            </a:r>
            <a:r>
              <a:rPr lang="en-US" sz="2400" b="1" dirty="0">
                <a:solidFill>
                  <a:srgbClr val="F44705"/>
                </a:solidFill>
              </a:rPr>
              <a:t>’</a:t>
            </a:r>
            <a:r>
              <a:rPr lang="mn-MN" sz="2400" b="1" dirty="0">
                <a:solidFill>
                  <a:srgbClr val="F44705"/>
                </a:solidFill>
              </a:rPr>
              <a:t>5</a:t>
            </a:r>
            <a:r>
              <a:rPr lang="en-US" sz="2400" b="1" dirty="0">
                <a:solidFill>
                  <a:srgbClr val="F44705"/>
                </a:solidFill>
              </a:rPr>
              <a:t>00</a:t>
            </a:r>
            <a:r>
              <a:rPr lang="mn-MN" sz="2400" b="1" dirty="0">
                <a:solidFill>
                  <a:srgbClr val="F44705"/>
                </a:solidFill>
              </a:rPr>
              <a:t>₮</a:t>
            </a:r>
            <a:endParaRPr lang="en-US" sz="2400" b="1" dirty="0">
              <a:solidFill>
                <a:srgbClr val="F4470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9E52F1-1349-1CA5-0E04-875C4B910254}"/>
              </a:ext>
            </a:extLst>
          </p:cNvPr>
          <p:cNvSpPr txBox="1"/>
          <p:nvPr/>
        </p:nvSpPr>
        <p:spPr>
          <a:xfrm>
            <a:off x="2690664" y="324500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1400" b="1" dirty="0">
                <a:solidFill>
                  <a:srgbClr val="F44705"/>
                </a:solidFill>
              </a:rPr>
              <a:t>28</a:t>
            </a:r>
            <a:r>
              <a:rPr lang="en-US" sz="1400" b="1" dirty="0">
                <a:solidFill>
                  <a:srgbClr val="F44705"/>
                </a:solidFill>
              </a:rPr>
              <a:t>’</a:t>
            </a:r>
            <a:r>
              <a:rPr lang="mn-MN" sz="1400" b="1" dirty="0">
                <a:solidFill>
                  <a:srgbClr val="F44705"/>
                </a:solidFill>
              </a:rPr>
              <a:t>5</a:t>
            </a:r>
            <a:r>
              <a:rPr lang="en-US" sz="1400" b="1" dirty="0">
                <a:solidFill>
                  <a:srgbClr val="F44705"/>
                </a:solidFill>
              </a:rPr>
              <a:t>00</a:t>
            </a:r>
            <a:r>
              <a:rPr lang="mn-MN" sz="1400" b="1" dirty="0">
                <a:solidFill>
                  <a:srgbClr val="F44705"/>
                </a:solidFill>
              </a:rPr>
              <a:t>₮</a:t>
            </a:r>
            <a:endParaRPr lang="en-US" sz="1400" b="1" dirty="0">
              <a:solidFill>
                <a:srgbClr val="F44705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5CB02E-1480-7E7E-5F4D-F9EFE4B3EAAC}"/>
              </a:ext>
            </a:extLst>
          </p:cNvPr>
          <p:cNvGrpSpPr/>
          <p:nvPr/>
        </p:nvGrpSpPr>
        <p:grpSpPr>
          <a:xfrm>
            <a:off x="3330115" y="3398889"/>
            <a:ext cx="673009" cy="45719"/>
            <a:chOff x="3310429" y="3294112"/>
            <a:chExt cx="69269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77ABD5-BFE8-B41D-20FA-F4832EEED258}"/>
                </a:ext>
              </a:extLst>
            </p:cNvPr>
            <p:cNvCxnSpPr>
              <a:cxnSpLocks/>
            </p:cNvCxnSpPr>
            <p:nvPr/>
          </p:nvCxnSpPr>
          <p:spPr>
            <a:xfrm rot="480000">
              <a:off x="3310429" y="3294112"/>
              <a:ext cx="692696" cy="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11281BF-3468-68ED-7D9B-E041E0D537C0}"/>
                </a:ext>
              </a:extLst>
            </p:cNvPr>
            <p:cNvCxnSpPr>
              <a:cxnSpLocks/>
            </p:cNvCxnSpPr>
            <p:nvPr/>
          </p:nvCxnSpPr>
          <p:spPr>
            <a:xfrm rot="21120000" flipH="1">
              <a:off x="3310429" y="3294112"/>
              <a:ext cx="692696" cy="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8F543E3-DC29-EFA7-349E-D095DE298ADD}"/>
              </a:ext>
            </a:extLst>
          </p:cNvPr>
          <p:cNvSpPr txBox="1"/>
          <p:nvPr/>
        </p:nvSpPr>
        <p:spPr>
          <a:xfrm rot="20799553">
            <a:off x="2567242" y="3011173"/>
            <a:ext cx="161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Онцгой санал</a:t>
            </a:r>
            <a:endParaRPr lang="en-US" sz="1400" b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50BC5D-4C7B-76E9-3918-A4BFD80A25E7}"/>
              </a:ext>
            </a:extLst>
          </p:cNvPr>
          <p:cNvSpPr txBox="1"/>
          <p:nvPr/>
        </p:nvSpPr>
        <p:spPr>
          <a:xfrm rot="20799553">
            <a:off x="2479739" y="2813037"/>
            <a:ext cx="161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>
                <a:solidFill>
                  <a:srgbClr val="F4470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 сарын</a:t>
            </a:r>
            <a:endParaRPr lang="en-US" sz="1400" b="1" dirty="0">
              <a:solidFill>
                <a:srgbClr val="F4470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437B95-FE4D-2CD9-E331-E13D6C9ABD4F}"/>
              </a:ext>
            </a:extLst>
          </p:cNvPr>
          <p:cNvSpPr/>
          <p:nvPr/>
        </p:nvSpPr>
        <p:spPr>
          <a:xfrm>
            <a:off x="466087" y="3372132"/>
            <a:ext cx="731520" cy="7315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269B4-DE44-E0F5-1E63-64AF07704B92}"/>
              </a:ext>
            </a:extLst>
          </p:cNvPr>
          <p:cNvSpPr txBox="1"/>
          <p:nvPr/>
        </p:nvSpPr>
        <p:spPr>
          <a:xfrm>
            <a:off x="3388686" y="3673328"/>
            <a:ext cx="6029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000" b="1" dirty="0">
                <a:solidFill>
                  <a:srgbClr val="F44705"/>
                </a:solidFill>
                <a:latin typeface="inherit"/>
              </a:rPr>
              <a:t>1м.кв 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81954-C0EF-950E-33E8-2E55BBC2BAE7}"/>
              </a:ext>
            </a:extLst>
          </p:cNvPr>
          <p:cNvSpPr txBox="1"/>
          <p:nvPr/>
        </p:nvSpPr>
        <p:spPr>
          <a:xfrm>
            <a:off x="3230724" y="2352252"/>
            <a:ext cx="927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800" b="1" i="1" dirty="0">
                <a:solidFill>
                  <a:schemeClr val="bg1"/>
                </a:solidFill>
                <a:highlight>
                  <a:srgbClr val="F44705"/>
                </a:highlight>
              </a:rPr>
              <a:t>Саарал өнгөтэй</a:t>
            </a:r>
            <a:endParaRPr lang="en-US" sz="800" b="1" i="1" dirty="0">
              <a:solidFill>
                <a:schemeClr val="bg1"/>
              </a:solidFill>
              <a:highlight>
                <a:srgbClr val="F4470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007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692</Words>
  <Application>Microsoft Office PowerPoint</Application>
  <PresentationFormat>Custom</PresentationFormat>
  <Paragraphs>139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inherit</vt:lpstr>
      <vt:lpstr>Lato</vt:lpstr>
      <vt:lpstr>Segoe UI Historic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Enkhbat Dorjsuren</dc:creator>
  <cp:lastModifiedBy>Odin</cp:lastModifiedBy>
  <cp:revision>15</cp:revision>
  <dcterms:created xsi:type="dcterms:W3CDTF">2022-07-02T06:40:53Z</dcterms:created>
  <dcterms:modified xsi:type="dcterms:W3CDTF">2023-08-11T02:00:42Z</dcterms:modified>
</cp:coreProperties>
</file>